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30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F9545EC5-C4CE-46C1-A39D-B84454C4EB86}" type="datetimeFigureOut">
              <a:rPr lang="th-TH" smtClean="0"/>
              <a:t>15/12/62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160693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9545EC5-C4CE-46C1-A39D-B84454C4EB86}" type="datetimeFigureOut">
              <a:rPr lang="th-TH" smtClean="0"/>
              <a:t>15/12/62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253946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9545EC5-C4CE-46C1-A39D-B84454C4EB86}" type="datetimeFigureOut">
              <a:rPr lang="th-TH" smtClean="0"/>
              <a:t>15/12/62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227902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9545EC5-C4CE-46C1-A39D-B84454C4EB86}" type="datetimeFigureOut">
              <a:rPr lang="th-TH" smtClean="0"/>
              <a:t>15/12/62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58349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th-TH"/>
              <a:t>แก้ไขสไตล์ของข้อความต้นแบบ</a:t>
            </a:r>
          </a:p>
        </p:txBody>
      </p:sp>
      <p:sp>
        <p:nvSpPr>
          <p:cNvPr id="4" name="Date Placeholder 3"/>
          <p:cNvSpPr>
            <a:spLocks noGrp="1"/>
          </p:cNvSpPr>
          <p:nvPr>
            <p:ph type="dt" sz="half" idx="10"/>
          </p:nvPr>
        </p:nvSpPr>
        <p:spPr/>
        <p:txBody>
          <a:bodyPr/>
          <a:lstStyle/>
          <a:p>
            <a:fld id="{F9545EC5-C4CE-46C1-A39D-B84454C4EB86}" type="datetimeFigureOut">
              <a:rPr lang="th-TH" smtClean="0"/>
              <a:t>15/12/62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428776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F9545EC5-C4CE-46C1-A39D-B84454C4EB86}" type="datetimeFigureOut">
              <a:rPr lang="th-TH" smtClean="0"/>
              <a:t>15/12/62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119595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th-TH"/>
              <a:t>แก้ไขสไตล์ของข้อความต้นแบบ</a:t>
            </a:r>
          </a:p>
        </p:txBody>
      </p:sp>
      <p:sp>
        <p:nvSpPr>
          <p:cNvPr id="4" name="Content Placeholder 3"/>
          <p:cNvSpPr>
            <a:spLocks noGrp="1"/>
          </p:cNvSpPr>
          <p:nvPr>
            <p:ph sz="half" idx="2"/>
          </p:nvPr>
        </p:nvSpPr>
        <p:spPr>
          <a:xfrm>
            <a:off x="736456" y="5522763"/>
            <a:ext cx="4523137" cy="8123152"/>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th-TH"/>
              <a:t>แก้ไขสไตล์ของข้อความต้นแบบ</a:t>
            </a:r>
          </a:p>
        </p:txBody>
      </p:sp>
      <p:sp>
        <p:nvSpPr>
          <p:cNvPr id="6" name="Content Placeholder 5"/>
          <p:cNvSpPr>
            <a:spLocks noGrp="1"/>
          </p:cNvSpPr>
          <p:nvPr>
            <p:ph sz="quarter" idx="4"/>
          </p:nvPr>
        </p:nvSpPr>
        <p:spPr>
          <a:xfrm>
            <a:off x="5412731" y="5522763"/>
            <a:ext cx="4545413" cy="8123152"/>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F9545EC5-C4CE-46C1-A39D-B84454C4EB86}" type="datetimeFigureOut">
              <a:rPr lang="th-TH" smtClean="0"/>
              <a:t>15/12/62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184422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F9545EC5-C4CE-46C1-A39D-B84454C4EB86}" type="datetimeFigureOut">
              <a:rPr lang="th-TH" smtClean="0"/>
              <a:t>15/12/62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160658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45EC5-C4CE-46C1-A39D-B84454C4EB86}" type="datetimeFigureOut">
              <a:rPr lang="th-TH" smtClean="0"/>
              <a:t>15/12/62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414683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F9545EC5-C4CE-46C1-A39D-B84454C4EB86}" type="datetimeFigureOut">
              <a:rPr lang="th-TH" smtClean="0"/>
              <a:t>15/12/62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212877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F9545EC5-C4CE-46C1-A39D-B84454C4EB86}" type="datetimeFigureOut">
              <a:rPr lang="th-TH" smtClean="0"/>
              <a:t>15/12/62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7A98995-D7B7-4474-B104-192000805E4A}" type="slidenum">
              <a:rPr lang="th-TH" smtClean="0"/>
              <a:t>‹#›</a:t>
            </a:fld>
            <a:endParaRPr lang="th-TH"/>
          </a:p>
        </p:txBody>
      </p:sp>
    </p:spTree>
    <p:extLst>
      <p:ext uri="{BB962C8B-B14F-4D97-AF65-F5344CB8AC3E}">
        <p14:creationId xmlns:p14="http://schemas.microsoft.com/office/powerpoint/2010/main" val="333943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F9545EC5-C4CE-46C1-A39D-B84454C4EB86}" type="datetimeFigureOut">
              <a:rPr lang="th-TH" smtClean="0"/>
              <a:t>15/12/62</a:t>
            </a:fld>
            <a:endParaRPr lang="th-TH"/>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7A98995-D7B7-4474-B104-192000805E4A}" type="slidenum">
              <a:rPr lang="th-TH" smtClean="0"/>
              <a:t>‹#›</a:t>
            </a:fld>
            <a:endParaRPr lang="th-TH"/>
          </a:p>
        </p:txBody>
      </p:sp>
    </p:spTree>
    <p:extLst>
      <p:ext uri="{BB962C8B-B14F-4D97-AF65-F5344CB8AC3E}">
        <p14:creationId xmlns:p14="http://schemas.microsoft.com/office/powerpoint/2010/main" val="2449258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กล่องข้อความ 5"/>
          <p:cNvSpPr txBox="1"/>
          <p:nvPr/>
        </p:nvSpPr>
        <p:spPr>
          <a:xfrm>
            <a:off x="2346960" y="852434"/>
            <a:ext cx="7985760" cy="1200329"/>
          </a:xfrm>
          <a:prstGeom prst="rect">
            <a:avLst/>
          </a:prstGeom>
          <a:noFill/>
        </p:spPr>
        <p:txBody>
          <a:bodyPr wrap="square" rtlCol="0">
            <a:spAutoFit/>
          </a:bodyPr>
          <a:lstStyle/>
          <a:p>
            <a:pPr algn="ctr" defTabSz="324000">
              <a:spcBef>
                <a:spcPts val="1200"/>
              </a:spcBef>
            </a:pPr>
            <a:r>
              <a:rPr lang="en-US" sz="3600" dirty="0">
                <a:solidFill>
                  <a:schemeClr val="accent2"/>
                </a:solidFill>
                <a:latin typeface="RSU" panose="02000506040000020003" pitchFamily="2" charset="-34"/>
                <a:cs typeface="RSU" panose="02000506040000020003" pitchFamily="2" charset="-34"/>
              </a:rPr>
              <a:t>ENHANCING BIOMASS GASIFIER EFFCIENCY BY PREHEATED POROUS MEDIUM</a:t>
            </a:r>
            <a:endParaRPr lang="th-TH" sz="3600" dirty="0">
              <a:solidFill>
                <a:schemeClr val="accent2"/>
              </a:solidFill>
              <a:latin typeface="RSU" panose="02000506040000020003" pitchFamily="2" charset="-34"/>
              <a:cs typeface="RSU" panose="02000506040000020003" pitchFamily="2" charset="-34"/>
            </a:endParaRPr>
          </a:p>
        </p:txBody>
      </p:sp>
      <p:pic>
        <p:nvPicPr>
          <p:cNvPr id="7" name="รูปภาพ 6"/>
          <p:cNvPicPr>
            <a:picLocks noChangeAspect="1"/>
          </p:cNvPicPr>
          <p:nvPr/>
        </p:nvPicPr>
        <p:blipFill>
          <a:blip r:embed="rId3"/>
          <a:stretch>
            <a:fillRect/>
          </a:stretch>
        </p:blipFill>
        <p:spPr>
          <a:xfrm>
            <a:off x="968829" y="237656"/>
            <a:ext cx="1070663" cy="1372645"/>
          </a:xfrm>
          <a:prstGeom prst="rect">
            <a:avLst/>
          </a:prstGeom>
        </p:spPr>
      </p:pic>
      <p:sp>
        <p:nvSpPr>
          <p:cNvPr id="8" name="กล่องข้อความ 7"/>
          <p:cNvSpPr txBox="1"/>
          <p:nvPr/>
        </p:nvSpPr>
        <p:spPr>
          <a:xfrm>
            <a:off x="2011680" y="1960311"/>
            <a:ext cx="8321040" cy="615553"/>
          </a:xfrm>
          <a:prstGeom prst="rect">
            <a:avLst/>
          </a:prstGeom>
          <a:noFill/>
        </p:spPr>
        <p:txBody>
          <a:bodyPr wrap="square" rtlCol="0">
            <a:spAutoFit/>
          </a:bodyPr>
          <a:lstStyle/>
          <a:p>
            <a:pPr algn="r"/>
            <a:r>
              <a:rPr lang="en-US" b="1" dirty="0" err="1">
                <a:solidFill>
                  <a:schemeClr val="tx1">
                    <a:lumMod val="65000"/>
                    <a:lumOff val="35000"/>
                  </a:schemeClr>
                </a:solidFill>
                <a:latin typeface="RSU" panose="02000506040000020003" pitchFamily="2" charset="-34"/>
                <a:cs typeface="RSU" panose="02000506040000020003" pitchFamily="2" charset="-34"/>
              </a:rPr>
              <a:t>Paitoon</a:t>
            </a:r>
            <a:r>
              <a:rPr lang="en-US" b="1" dirty="0">
                <a:solidFill>
                  <a:schemeClr val="tx1">
                    <a:lumMod val="65000"/>
                    <a:lumOff val="35000"/>
                  </a:schemeClr>
                </a:solidFill>
                <a:latin typeface="RSU" panose="02000506040000020003" pitchFamily="2" charset="-34"/>
                <a:cs typeface="RSU" panose="02000506040000020003" pitchFamily="2" charset="-34"/>
              </a:rPr>
              <a:t> </a:t>
            </a:r>
            <a:r>
              <a:rPr lang="en-US" b="1" dirty="0" err="1">
                <a:solidFill>
                  <a:schemeClr val="tx1">
                    <a:lumMod val="65000"/>
                    <a:lumOff val="35000"/>
                  </a:schemeClr>
                </a:solidFill>
                <a:latin typeface="RSU" panose="02000506040000020003" pitchFamily="2" charset="-34"/>
                <a:cs typeface="RSU" panose="02000506040000020003" pitchFamily="2" charset="-34"/>
              </a:rPr>
              <a:t>Laodee</a:t>
            </a:r>
            <a:r>
              <a:rPr lang="en-US" b="1" dirty="0">
                <a:solidFill>
                  <a:schemeClr val="tx1">
                    <a:lumMod val="65000"/>
                    <a:lumOff val="35000"/>
                  </a:schemeClr>
                </a:solidFill>
                <a:latin typeface="RSU" panose="02000506040000020003" pitchFamily="2" charset="-34"/>
                <a:cs typeface="RSU" panose="02000506040000020003" pitchFamily="2" charset="-34"/>
              </a:rPr>
              <a:t>, </a:t>
            </a:r>
            <a:r>
              <a:rPr lang="en-US" b="1" dirty="0" err="1">
                <a:solidFill>
                  <a:schemeClr val="tx1">
                    <a:lumMod val="65000"/>
                    <a:lumOff val="35000"/>
                  </a:schemeClr>
                </a:solidFill>
                <a:latin typeface="RSU" panose="02000506040000020003" pitchFamily="2" charset="-34"/>
                <a:cs typeface="RSU" panose="02000506040000020003" pitchFamily="2" charset="-34"/>
              </a:rPr>
              <a:t>Worajit</a:t>
            </a:r>
            <a:r>
              <a:rPr lang="en-US" b="1" dirty="0">
                <a:solidFill>
                  <a:schemeClr val="tx1">
                    <a:lumMod val="65000"/>
                    <a:lumOff val="35000"/>
                  </a:schemeClr>
                </a:solidFill>
                <a:latin typeface="RSU" panose="02000506040000020003" pitchFamily="2" charset="-34"/>
                <a:cs typeface="RSU" panose="02000506040000020003" pitchFamily="2" charset="-34"/>
              </a:rPr>
              <a:t> </a:t>
            </a:r>
            <a:r>
              <a:rPr lang="en-US" b="1" dirty="0" err="1">
                <a:solidFill>
                  <a:schemeClr val="tx1">
                    <a:lumMod val="65000"/>
                    <a:lumOff val="35000"/>
                  </a:schemeClr>
                </a:solidFill>
                <a:latin typeface="RSU" panose="02000506040000020003" pitchFamily="2" charset="-34"/>
                <a:cs typeface="RSU" panose="02000506040000020003" pitchFamily="2" charset="-34"/>
              </a:rPr>
              <a:t>Setthapun</a:t>
            </a:r>
            <a:r>
              <a:rPr lang="en-US" b="1" dirty="0">
                <a:solidFill>
                  <a:schemeClr val="tx1">
                    <a:lumMod val="65000"/>
                    <a:lumOff val="35000"/>
                  </a:schemeClr>
                </a:solidFill>
                <a:latin typeface="RSU" panose="02000506040000020003" pitchFamily="2" charset="-34"/>
                <a:cs typeface="RSU" panose="02000506040000020003" pitchFamily="2" charset="-34"/>
              </a:rPr>
              <a:t>, </a:t>
            </a:r>
            <a:r>
              <a:rPr lang="en-US" b="1" dirty="0" err="1">
                <a:solidFill>
                  <a:schemeClr val="tx1">
                    <a:lumMod val="65000"/>
                    <a:lumOff val="35000"/>
                  </a:schemeClr>
                </a:solidFill>
                <a:latin typeface="RSU" panose="02000506040000020003" pitchFamily="2" charset="-34"/>
                <a:cs typeface="RSU" panose="02000506040000020003" pitchFamily="2" charset="-34"/>
              </a:rPr>
              <a:t>Chayanon</a:t>
            </a:r>
            <a:r>
              <a:rPr lang="en-US" b="1" dirty="0">
                <a:solidFill>
                  <a:schemeClr val="tx1">
                    <a:lumMod val="65000"/>
                    <a:lumOff val="35000"/>
                  </a:schemeClr>
                </a:solidFill>
                <a:latin typeface="RSU" panose="02000506040000020003" pitchFamily="2" charset="-34"/>
                <a:cs typeface="RSU" panose="02000506040000020003" pitchFamily="2" charset="-34"/>
              </a:rPr>
              <a:t> </a:t>
            </a:r>
            <a:r>
              <a:rPr lang="en-US" b="1" dirty="0" err="1">
                <a:solidFill>
                  <a:schemeClr val="tx1">
                    <a:lumMod val="65000"/>
                    <a:lumOff val="35000"/>
                  </a:schemeClr>
                </a:solidFill>
                <a:latin typeface="RSU" panose="02000506040000020003" pitchFamily="2" charset="-34"/>
                <a:cs typeface="RSU" panose="02000506040000020003" pitchFamily="2" charset="-34"/>
              </a:rPr>
              <a:t>Sawatdeenarunat</a:t>
            </a:r>
            <a:endParaRPr lang="en-US" b="1" dirty="0">
              <a:solidFill>
                <a:schemeClr val="tx1">
                  <a:lumMod val="65000"/>
                  <a:lumOff val="35000"/>
                </a:schemeClr>
              </a:solidFill>
              <a:latin typeface="RSU" panose="02000506040000020003" pitchFamily="2" charset="-34"/>
              <a:cs typeface="RSU" panose="02000506040000020003" pitchFamily="2" charset="-34"/>
            </a:endParaRPr>
          </a:p>
          <a:p>
            <a:pPr algn="r"/>
            <a:r>
              <a:rPr lang="en-US" sz="1600" dirty="0">
                <a:solidFill>
                  <a:schemeClr val="tx1">
                    <a:lumMod val="65000"/>
                    <a:lumOff val="35000"/>
                  </a:schemeClr>
                </a:solidFill>
                <a:latin typeface="RSU" panose="02000506040000020003" pitchFamily="2" charset="-34"/>
                <a:cs typeface="RSU" panose="02000506040000020003" pitchFamily="2" charset="-34"/>
              </a:rPr>
              <a:t>Asian Development College for Community Economy and Technology, </a:t>
            </a:r>
            <a:r>
              <a:rPr lang="en-US" sz="1600" dirty="0" err="1">
                <a:solidFill>
                  <a:schemeClr val="tx1">
                    <a:lumMod val="65000"/>
                    <a:lumOff val="35000"/>
                  </a:schemeClr>
                </a:solidFill>
                <a:latin typeface="RSU" panose="02000506040000020003" pitchFamily="2" charset="-34"/>
                <a:cs typeface="RSU" panose="02000506040000020003" pitchFamily="2" charset="-34"/>
              </a:rPr>
              <a:t>Chaing</a:t>
            </a:r>
            <a:r>
              <a:rPr lang="en-US" sz="1600" dirty="0">
                <a:solidFill>
                  <a:schemeClr val="tx1">
                    <a:lumMod val="65000"/>
                    <a:lumOff val="35000"/>
                  </a:schemeClr>
                </a:solidFill>
                <a:latin typeface="RSU" panose="02000506040000020003" pitchFamily="2" charset="-34"/>
                <a:cs typeface="RSU" panose="02000506040000020003" pitchFamily="2" charset="-34"/>
              </a:rPr>
              <a:t> Mai </a:t>
            </a:r>
            <a:r>
              <a:rPr lang="en-US" sz="1600" dirty="0" err="1">
                <a:solidFill>
                  <a:schemeClr val="tx1">
                    <a:lumMod val="65000"/>
                    <a:lumOff val="35000"/>
                  </a:schemeClr>
                </a:solidFill>
                <a:latin typeface="RSU" panose="02000506040000020003" pitchFamily="2" charset="-34"/>
                <a:cs typeface="RSU" panose="02000506040000020003" pitchFamily="2" charset="-34"/>
              </a:rPr>
              <a:t>Rajabhat</a:t>
            </a:r>
            <a:r>
              <a:rPr lang="en-US" sz="1600" dirty="0">
                <a:solidFill>
                  <a:schemeClr val="tx1">
                    <a:lumMod val="65000"/>
                    <a:lumOff val="35000"/>
                  </a:schemeClr>
                </a:solidFill>
                <a:latin typeface="RSU" panose="02000506040000020003" pitchFamily="2" charset="-34"/>
                <a:cs typeface="RSU" panose="02000506040000020003" pitchFamily="2" charset="-34"/>
              </a:rPr>
              <a:t> University, Thailand.</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11" name="สี่เหลี่ยมผืนผ้า 10"/>
          <p:cNvSpPr/>
          <p:nvPr/>
        </p:nvSpPr>
        <p:spPr>
          <a:xfrm>
            <a:off x="562906" y="2617295"/>
            <a:ext cx="4608000" cy="1354416"/>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9" name="รูปภาพ 8"/>
          <p:cNvPicPr>
            <a:picLocks noChangeAspect="1"/>
          </p:cNvPicPr>
          <p:nvPr/>
        </p:nvPicPr>
        <p:blipFill>
          <a:blip r:embed="rId4"/>
          <a:stretch>
            <a:fillRect/>
          </a:stretch>
        </p:blipFill>
        <p:spPr>
          <a:xfrm>
            <a:off x="443326" y="2725737"/>
            <a:ext cx="2927702" cy="427406"/>
          </a:xfrm>
          <a:prstGeom prst="rect">
            <a:avLst/>
          </a:prstGeom>
        </p:spPr>
      </p:pic>
      <p:sp>
        <p:nvSpPr>
          <p:cNvPr id="17" name="กล่องข้อความ 16"/>
          <p:cNvSpPr txBox="1"/>
          <p:nvPr/>
        </p:nvSpPr>
        <p:spPr>
          <a:xfrm>
            <a:off x="547592" y="2640894"/>
            <a:ext cx="2518136"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Key Findings</a:t>
            </a:r>
            <a:endParaRPr lang="th-TH" sz="2400" dirty="0">
              <a:solidFill>
                <a:schemeClr val="bg1"/>
              </a:solidFill>
              <a:latin typeface="RSU" panose="02000506040000020003" pitchFamily="2" charset="-34"/>
              <a:cs typeface="RSU" panose="02000506040000020003" pitchFamily="2" charset="-34"/>
            </a:endParaRPr>
          </a:p>
        </p:txBody>
      </p:sp>
      <p:sp>
        <p:nvSpPr>
          <p:cNvPr id="18" name="สี่เหลี่ยมผืนผ้า 17"/>
          <p:cNvSpPr/>
          <p:nvPr/>
        </p:nvSpPr>
        <p:spPr>
          <a:xfrm>
            <a:off x="562906" y="4170301"/>
            <a:ext cx="4608000" cy="2607137"/>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รูปภาพ 18"/>
          <p:cNvPicPr>
            <a:picLocks noChangeAspect="1"/>
          </p:cNvPicPr>
          <p:nvPr/>
        </p:nvPicPr>
        <p:blipFill>
          <a:blip r:embed="rId4"/>
          <a:stretch>
            <a:fillRect/>
          </a:stretch>
        </p:blipFill>
        <p:spPr>
          <a:xfrm>
            <a:off x="443326" y="4278744"/>
            <a:ext cx="2927702" cy="427406"/>
          </a:xfrm>
          <a:prstGeom prst="rect">
            <a:avLst/>
          </a:prstGeom>
        </p:spPr>
      </p:pic>
      <p:sp>
        <p:nvSpPr>
          <p:cNvPr id="20" name="สี่เหลี่ยมผืนผ้า 19"/>
          <p:cNvSpPr/>
          <p:nvPr/>
        </p:nvSpPr>
        <p:spPr>
          <a:xfrm>
            <a:off x="562906" y="6993801"/>
            <a:ext cx="4608000" cy="4368165"/>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1" name="รูปภาพ 20"/>
          <p:cNvPicPr>
            <a:picLocks noChangeAspect="1"/>
          </p:cNvPicPr>
          <p:nvPr/>
        </p:nvPicPr>
        <p:blipFill>
          <a:blip r:embed="rId4"/>
          <a:stretch>
            <a:fillRect/>
          </a:stretch>
        </p:blipFill>
        <p:spPr>
          <a:xfrm>
            <a:off x="443326" y="7102244"/>
            <a:ext cx="2927702" cy="427406"/>
          </a:xfrm>
          <a:prstGeom prst="rect">
            <a:avLst/>
          </a:prstGeom>
        </p:spPr>
      </p:pic>
      <p:sp>
        <p:nvSpPr>
          <p:cNvPr id="22" name="สี่เหลี่ยมผืนผ้า 21"/>
          <p:cNvSpPr/>
          <p:nvPr/>
        </p:nvSpPr>
        <p:spPr>
          <a:xfrm>
            <a:off x="562906" y="11580357"/>
            <a:ext cx="4608000" cy="3001917"/>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3" name="รูปภาพ 22"/>
          <p:cNvPicPr>
            <a:picLocks noChangeAspect="1"/>
          </p:cNvPicPr>
          <p:nvPr/>
        </p:nvPicPr>
        <p:blipFill>
          <a:blip r:embed="rId4"/>
          <a:stretch>
            <a:fillRect/>
          </a:stretch>
        </p:blipFill>
        <p:spPr>
          <a:xfrm>
            <a:off x="443326" y="11688800"/>
            <a:ext cx="2927702" cy="427406"/>
          </a:xfrm>
          <a:prstGeom prst="rect">
            <a:avLst/>
          </a:prstGeom>
        </p:spPr>
      </p:pic>
      <p:sp>
        <p:nvSpPr>
          <p:cNvPr id="24" name="สี่เหลี่ยมผืนผ้า 23"/>
          <p:cNvSpPr/>
          <p:nvPr/>
        </p:nvSpPr>
        <p:spPr>
          <a:xfrm>
            <a:off x="5571281" y="2617293"/>
            <a:ext cx="4608000" cy="7054133"/>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5" name="รูปภาพ 24"/>
          <p:cNvPicPr>
            <a:picLocks noChangeAspect="1"/>
          </p:cNvPicPr>
          <p:nvPr/>
        </p:nvPicPr>
        <p:blipFill>
          <a:blip r:embed="rId4"/>
          <a:stretch>
            <a:fillRect/>
          </a:stretch>
        </p:blipFill>
        <p:spPr>
          <a:xfrm>
            <a:off x="5451701" y="2725737"/>
            <a:ext cx="2927702" cy="427406"/>
          </a:xfrm>
          <a:prstGeom prst="rect">
            <a:avLst/>
          </a:prstGeom>
        </p:spPr>
      </p:pic>
      <p:sp>
        <p:nvSpPr>
          <p:cNvPr id="26" name="สี่เหลี่ยมผืนผ้า 25"/>
          <p:cNvSpPr/>
          <p:nvPr/>
        </p:nvSpPr>
        <p:spPr>
          <a:xfrm>
            <a:off x="5571281" y="9836129"/>
            <a:ext cx="4608000" cy="2528733"/>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7" name="รูปภาพ 26"/>
          <p:cNvPicPr>
            <a:picLocks noChangeAspect="1"/>
          </p:cNvPicPr>
          <p:nvPr/>
        </p:nvPicPr>
        <p:blipFill>
          <a:blip r:embed="rId4"/>
          <a:stretch>
            <a:fillRect/>
          </a:stretch>
        </p:blipFill>
        <p:spPr>
          <a:xfrm>
            <a:off x="5451701" y="9944573"/>
            <a:ext cx="2927702" cy="427406"/>
          </a:xfrm>
          <a:prstGeom prst="rect">
            <a:avLst/>
          </a:prstGeom>
        </p:spPr>
      </p:pic>
      <p:sp>
        <p:nvSpPr>
          <p:cNvPr id="28" name="สี่เหลี่ยมผืนผ้า 27"/>
          <p:cNvSpPr/>
          <p:nvPr/>
        </p:nvSpPr>
        <p:spPr>
          <a:xfrm>
            <a:off x="5557743" y="12486102"/>
            <a:ext cx="4608000" cy="2096172"/>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9" name="รูปภาพ 28"/>
          <p:cNvPicPr>
            <a:picLocks noChangeAspect="1"/>
          </p:cNvPicPr>
          <p:nvPr/>
        </p:nvPicPr>
        <p:blipFill>
          <a:blip r:embed="rId4"/>
          <a:stretch>
            <a:fillRect/>
          </a:stretch>
        </p:blipFill>
        <p:spPr>
          <a:xfrm>
            <a:off x="5438163" y="12594545"/>
            <a:ext cx="2927702" cy="427406"/>
          </a:xfrm>
          <a:prstGeom prst="rect">
            <a:avLst/>
          </a:prstGeom>
        </p:spPr>
      </p:pic>
      <p:sp>
        <p:nvSpPr>
          <p:cNvPr id="30" name="กล่องข้อความ 29"/>
          <p:cNvSpPr txBox="1"/>
          <p:nvPr/>
        </p:nvSpPr>
        <p:spPr>
          <a:xfrm>
            <a:off x="562905" y="4170721"/>
            <a:ext cx="2518136"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Introduction</a:t>
            </a:r>
            <a:endParaRPr lang="th-TH" sz="2400" dirty="0">
              <a:solidFill>
                <a:schemeClr val="bg1"/>
              </a:solidFill>
              <a:latin typeface="RSU" panose="02000506040000020003" pitchFamily="2" charset="-34"/>
              <a:cs typeface="RSU" panose="02000506040000020003" pitchFamily="2" charset="-34"/>
            </a:endParaRPr>
          </a:p>
        </p:txBody>
      </p:sp>
      <p:sp>
        <p:nvSpPr>
          <p:cNvPr id="31" name="กล่องข้อความ 30"/>
          <p:cNvSpPr txBox="1"/>
          <p:nvPr/>
        </p:nvSpPr>
        <p:spPr>
          <a:xfrm>
            <a:off x="562906" y="7015725"/>
            <a:ext cx="2808122"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Conceptual Framework</a:t>
            </a:r>
            <a:endParaRPr lang="th-TH" sz="2400" dirty="0">
              <a:solidFill>
                <a:schemeClr val="bg1"/>
              </a:solidFill>
              <a:latin typeface="RSU" panose="02000506040000020003" pitchFamily="2" charset="-34"/>
              <a:cs typeface="RSU" panose="02000506040000020003" pitchFamily="2" charset="-34"/>
            </a:endParaRPr>
          </a:p>
        </p:txBody>
      </p:sp>
      <p:sp>
        <p:nvSpPr>
          <p:cNvPr id="32" name="กล่องข้อความ 31"/>
          <p:cNvSpPr txBox="1"/>
          <p:nvPr/>
        </p:nvSpPr>
        <p:spPr>
          <a:xfrm>
            <a:off x="562906" y="11617248"/>
            <a:ext cx="2927702"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Research Methodology</a:t>
            </a:r>
            <a:endParaRPr lang="th-TH" sz="2400" dirty="0">
              <a:solidFill>
                <a:schemeClr val="bg1"/>
              </a:solidFill>
              <a:latin typeface="RSU" panose="02000506040000020003" pitchFamily="2" charset="-34"/>
              <a:cs typeface="RSU" panose="02000506040000020003" pitchFamily="2" charset="-34"/>
            </a:endParaRPr>
          </a:p>
        </p:txBody>
      </p:sp>
      <p:sp>
        <p:nvSpPr>
          <p:cNvPr id="33" name="กล่องข้อความ 32"/>
          <p:cNvSpPr txBox="1"/>
          <p:nvPr/>
        </p:nvSpPr>
        <p:spPr>
          <a:xfrm>
            <a:off x="5630218" y="2648159"/>
            <a:ext cx="2518136"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Preliminary Results</a:t>
            </a:r>
            <a:endParaRPr lang="th-TH" sz="2400" dirty="0">
              <a:solidFill>
                <a:schemeClr val="bg1"/>
              </a:solidFill>
              <a:latin typeface="RSU" panose="02000506040000020003" pitchFamily="2" charset="-34"/>
              <a:cs typeface="RSU" panose="02000506040000020003" pitchFamily="2" charset="-34"/>
            </a:endParaRPr>
          </a:p>
        </p:txBody>
      </p:sp>
      <p:sp>
        <p:nvSpPr>
          <p:cNvPr id="34" name="กล่องข้อความ 33"/>
          <p:cNvSpPr txBox="1"/>
          <p:nvPr/>
        </p:nvSpPr>
        <p:spPr>
          <a:xfrm>
            <a:off x="5557743" y="9901897"/>
            <a:ext cx="2518136"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Conclusion</a:t>
            </a:r>
            <a:endParaRPr lang="th-TH" sz="2400" dirty="0">
              <a:solidFill>
                <a:schemeClr val="bg1"/>
              </a:solidFill>
              <a:latin typeface="RSU" panose="02000506040000020003" pitchFamily="2" charset="-34"/>
              <a:cs typeface="RSU" panose="02000506040000020003" pitchFamily="2" charset="-34"/>
            </a:endParaRPr>
          </a:p>
        </p:txBody>
      </p:sp>
      <p:sp>
        <p:nvSpPr>
          <p:cNvPr id="35" name="กล่องข้อความ 34"/>
          <p:cNvSpPr txBox="1"/>
          <p:nvPr/>
        </p:nvSpPr>
        <p:spPr>
          <a:xfrm>
            <a:off x="5566934" y="12489243"/>
            <a:ext cx="2518136" cy="461665"/>
          </a:xfrm>
          <a:prstGeom prst="rect">
            <a:avLst/>
          </a:prstGeom>
          <a:noFill/>
        </p:spPr>
        <p:txBody>
          <a:bodyPr wrap="square" rtlCol="0">
            <a:spAutoFit/>
          </a:bodyPr>
          <a:lstStyle/>
          <a:p>
            <a:r>
              <a:rPr lang="en-US" sz="2400" dirty="0">
                <a:solidFill>
                  <a:schemeClr val="bg1"/>
                </a:solidFill>
                <a:latin typeface="RSU" panose="02000506040000020003" pitchFamily="2" charset="-34"/>
                <a:cs typeface="RSU" panose="02000506040000020003" pitchFamily="2" charset="-34"/>
              </a:rPr>
              <a:t>References</a:t>
            </a:r>
            <a:endParaRPr lang="th-TH" sz="2400" dirty="0">
              <a:solidFill>
                <a:schemeClr val="bg1"/>
              </a:solidFill>
              <a:latin typeface="RSU" panose="02000506040000020003" pitchFamily="2" charset="-34"/>
              <a:cs typeface="RSU" panose="02000506040000020003" pitchFamily="2" charset="-34"/>
            </a:endParaRPr>
          </a:p>
        </p:txBody>
      </p:sp>
      <p:sp>
        <p:nvSpPr>
          <p:cNvPr id="36" name="กล่องข้อความ 35"/>
          <p:cNvSpPr txBox="1"/>
          <p:nvPr/>
        </p:nvSpPr>
        <p:spPr>
          <a:xfrm>
            <a:off x="593193" y="3097904"/>
            <a:ext cx="4577713" cy="861774"/>
          </a:xfrm>
          <a:prstGeom prst="rect">
            <a:avLst/>
          </a:prstGeom>
          <a:noFill/>
        </p:spPr>
        <p:txBody>
          <a:bodyPr wrap="square" rtlCol="0">
            <a:spAutoFit/>
          </a:bodyPr>
          <a:lstStyle/>
          <a:p>
            <a:r>
              <a:rPr lang="en-US" sz="1600" dirty="0">
                <a:solidFill>
                  <a:schemeClr val="tx1">
                    <a:lumMod val="65000"/>
                    <a:lumOff val="35000"/>
                  </a:schemeClr>
                </a:solidFill>
                <a:latin typeface="RSU" panose="02000506040000020003" pitchFamily="2" charset="-34"/>
                <a:cs typeface="RSU" panose="02000506040000020003" pitchFamily="2" charset="-34"/>
              </a:rPr>
              <a:t>1. Biomass gasifier stove.</a:t>
            </a:r>
          </a:p>
          <a:p>
            <a:r>
              <a:rPr lang="en-US" sz="1600" dirty="0">
                <a:solidFill>
                  <a:schemeClr val="tx1">
                    <a:lumMod val="65000"/>
                    <a:lumOff val="35000"/>
                  </a:schemeClr>
                </a:solidFill>
                <a:latin typeface="RSU" panose="02000506040000020003" pitchFamily="2" charset="-34"/>
                <a:cs typeface="RSU" panose="02000506040000020003" pitchFamily="2" charset="-34"/>
              </a:rPr>
              <a:t>2. The Porous medium combustion, CMP. </a:t>
            </a:r>
          </a:p>
          <a:p>
            <a:r>
              <a:rPr lang="en-US" sz="1600" dirty="0">
                <a:solidFill>
                  <a:schemeClr val="tx1">
                    <a:lumMod val="65000"/>
                    <a:lumOff val="35000"/>
                  </a:schemeClr>
                </a:solidFill>
                <a:latin typeface="RSU" panose="02000506040000020003" pitchFamily="2" charset="-34"/>
                <a:cs typeface="RSU" panose="02000506040000020003" pitchFamily="2" charset="-34"/>
              </a:rPr>
              <a:t>3. Air-preheat for combustion reduction zone. </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37" name="กล่องข้อความ 36"/>
          <p:cNvSpPr txBox="1"/>
          <p:nvPr/>
        </p:nvSpPr>
        <p:spPr>
          <a:xfrm>
            <a:off x="593193" y="4667207"/>
            <a:ext cx="4577713" cy="2062103"/>
          </a:xfrm>
          <a:prstGeom prst="rect">
            <a:avLst/>
          </a:prstGeom>
          <a:noFill/>
        </p:spPr>
        <p:txBody>
          <a:bodyPr wrap="square" rtlCol="0">
            <a:spAutoFit/>
          </a:bodyPr>
          <a:lstStyle/>
          <a:p>
            <a:pPr algn="thaiDist"/>
            <a:r>
              <a:rPr lang="en-US" sz="1600" dirty="0">
                <a:solidFill>
                  <a:schemeClr val="tx1">
                    <a:lumMod val="65000"/>
                    <a:lumOff val="35000"/>
                  </a:schemeClr>
                </a:solidFill>
                <a:latin typeface="RSU" panose="02000506040000020003" pitchFamily="2" charset="-34"/>
                <a:cs typeface="RSU" panose="02000506040000020003" pitchFamily="2" charset="-34"/>
              </a:rPr>
              <a:t>      In this research concerning to enhance the biomass gasification efficiency with to design the combustion chamber has a high temperature combine with a porous medium for air-pre-heated. The high temperature has effect to the high combustion rate and high devolatilize of a biomass fuel. Including to the porous medium combusting technology can be keep energy storage and also to radiate emission.</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38" name="กล่องข้อความ 37"/>
          <p:cNvSpPr txBox="1"/>
          <p:nvPr/>
        </p:nvSpPr>
        <p:spPr>
          <a:xfrm>
            <a:off x="593193" y="7475046"/>
            <a:ext cx="4577713" cy="1569660"/>
          </a:xfrm>
          <a:prstGeom prst="rect">
            <a:avLst/>
          </a:prstGeom>
          <a:noFill/>
        </p:spPr>
        <p:txBody>
          <a:bodyPr wrap="square" rtlCol="0">
            <a:spAutoFit/>
          </a:bodyPr>
          <a:lstStyle/>
          <a:p>
            <a:pPr algn="thaiDist"/>
            <a:r>
              <a:rPr lang="en-US" sz="1600" dirty="0">
                <a:solidFill>
                  <a:schemeClr val="tx1">
                    <a:lumMod val="65000"/>
                    <a:lumOff val="35000"/>
                  </a:schemeClr>
                </a:solidFill>
                <a:latin typeface="RSU" panose="02000506040000020003" pitchFamily="2" charset="-34"/>
                <a:cs typeface="RSU" panose="02000506040000020003" pitchFamily="2" charset="-34"/>
              </a:rPr>
              <a:t>      By flowing figure 1. First part is preparing biomass fuel. Second part is to design biomass gasifier and last part is the internal combustion engine, IC-engine combine with the generator. This research concerning as a second part only because of syngas components and syngas properties is importance of fuel for the internal combustion engine.</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39" name="กล่องข้อความ 38"/>
          <p:cNvSpPr txBox="1"/>
          <p:nvPr/>
        </p:nvSpPr>
        <p:spPr>
          <a:xfrm>
            <a:off x="548583" y="12062919"/>
            <a:ext cx="4577713" cy="1077218"/>
          </a:xfrm>
          <a:prstGeom prst="rect">
            <a:avLst/>
          </a:prstGeom>
          <a:noFill/>
        </p:spPr>
        <p:txBody>
          <a:bodyPr wrap="square" rtlCol="0">
            <a:spAutoFit/>
          </a:bodyPr>
          <a:lstStyle/>
          <a:p>
            <a:pPr algn="thaiDist"/>
            <a:r>
              <a:rPr lang="en-US" sz="1600" dirty="0">
                <a:solidFill>
                  <a:schemeClr val="tx1">
                    <a:lumMod val="65000"/>
                    <a:lumOff val="35000"/>
                  </a:schemeClr>
                </a:solidFill>
                <a:latin typeface="RSU" panose="02000506040000020003" pitchFamily="2" charset="-34"/>
                <a:cs typeface="RSU" panose="02000506040000020003" pitchFamily="2" charset="-34"/>
              </a:rPr>
              <a:t>      To study literature review of the biomass gasification and porous medium combustion, for Design a biomass stove and Experimental. First, to make biomass stove as showed Figure 2.</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41" name="กล่องข้อความ 40"/>
          <p:cNvSpPr txBox="1"/>
          <p:nvPr/>
        </p:nvSpPr>
        <p:spPr>
          <a:xfrm>
            <a:off x="593193" y="11080846"/>
            <a:ext cx="4568522" cy="276999"/>
          </a:xfrm>
          <a:prstGeom prst="rect">
            <a:avLst/>
          </a:prstGeom>
          <a:noFill/>
        </p:spPr>
        <p:txBody>
          <a:bodyPr wrap="square" rtlCol="0">
            <a:spAutoFit/>
          </a:bodyPr>
          <a:lstStyle/>
          <a:p>
            <a:pPr algn="ctr"/>
            <a:r>
              <a:rPr lang="en-US" sz="1200" dirty="0">
                <a:solidFill>
                  <a:schemeClr val="tx1">
                    <a:lumMod val="65000"/>
                    <a:lumOff val="35000"/>
                  </a:schemeClr>
                </a:solidFill>
                <a:latin typeface="RSU" panose="02000506040000020003" pitchFamily="2" charset="-34"/>
                <a:cs typeface="RSU" panose="02000506040000020003" pitchFamily="2" charset="-34"/>
              </a:rPr>
              <a:t>Figure 1. Conceptual research of biomass gasifier</a:t>
            </a:r>
          </a:p>
        </p:txBody>
      </p:sp>
      <p:sp>
        <p:nvSpPr>
          <p:cNvPr id="43" name="กล่องข้อความ 42"/>
          <p:cNvSpPr txBox="1"/>
          <p:nvPr/>
        </p:nvSpPr>
        <p:spPr>
          <a:xfrm>
            <a:off x="562905" y="14349849"/>
            <a:ext cx="4598810" cy="276999"/>
          </a:xfrm>
          <a:prstGeom prst="rect">
            <a:avLst/>
          </a:prstGeom>
          <a:noFill/>
        </p:spPr>
        <p:txBody>
          <a:bodyPr wrap="square" rtlCol="0">
            <a:spAutoFit/>
          </a:bodyPr>
          <a:lstStyle/>
          <a:p>
            <a:pPr algn="ctr"/>
            <a:r>
              <a:rPr lang="en-US" sz="1200" dirty="0">
                <a:solidFill>
                  <a:schemeClr val="tx1">
                    <a:lumMod val="65000"/>
                    <a:lumOff val="35000"/>
                  </a:schemeClr>
                </a:solidFill>
                <a:latin typeface="RSU" panose="02000506040000020003" pitchFamily="2" charset="-34"/>
                <a:cs typeface="RSU" panose="02000506040000020003" pitchFamily="2" charset="-34"/>
              </a:rPr>
              <a:t>Figure 2. Biomass stove building</a:t>
            </a:r>
          </a:p>
        </p:txBody>
      </p:sp>
      <p:sp>
        <p:nvSpPr>
          <p:cNvPr id="44" name="กล่องข้อความ 43"/>
          <p:cNvSpPr txBox="1"/>
          <p:nvPr/>
        </p:nvSpPr>
        <p:spPr>
          <a:xfrm>
            <a:off x="5586424" y="3086266"/>
            <a:ext cx="4577713" cy="4278094"/>
          </a:xfrm>
          <a:prstGeom prst="rect">
            <a:avLst/>
          </a:prstGeom>
          <a:noFill/>
        </p:spPr>
        <p:txBody>
          <a:bodyPr wrap="square" rtlCol="0">
            <a:spAutoFit/>
          </a:bodyPr>
          <a:lstStyle/>
          <a:p>
            <a:pPr algn="thaiDist"/>
            <a:r>
              <a:rPr lang="en-US" sz="1600" dirty="0">
                <a:solidFill>
                  <a:schemeClr val="tx1">
                    <a:lumMod val="65000"/>
                    <a:lumOff val="35000"/>
                  </a:schemeClr>
                </a:solidFill>
                <a:latin typeface="RSU" panose="02000506040000020003" pitchFamily="2" charset="-34"/>
                <a:cs typeface="RSU" panose="02000506040000020003" pitchFamily="2" charset="-34"/>
              </a:rPr>
              <a:t>     The biomass combustion characteristics of the biomass stove combined with the PCM is showed in figure 3. The combustion suddenly started at the beginning of the experiment with the temperature of 31 </a:t>
            </a:r>
            <a:r>
              <a:rPr lang="en-US" sz="1600" dirty="0" err="1">
                <a:solidFill>
                  <a:schemeClr val="tx1">
                    <a:lumMod val="65000"/>
                    <a:lumOff val="35000"/>
                  </a:schemeClr>
                </a:solidFill>
                <a:latin typeface="RSU" panose="02000506040000020003" pitchFamily="2" charset="-34"/>
                <a:cs typeface="RSU" panose="02000506040000020003" pitchFamily="2" charset="-34"/>
              </a:rPr>
              <a:t>oC</a:t>
            </a:r>
            <a:r>
              <a:rPr lang="en-US" sz="1600" dirty="0">
                <a:solidFill>
                  <a:schemeClr val="tx1">
                    <a:lumMod val="65000"/>
                    <a:lumOff val="35000"/>
                  </a:schemeClr>
                </a:solidFill>
                <a:latin typeface="RSU" panose="02000506040000020003" pitchFamily="2" charset="-34"/>
                <a:cs typeface="RSU" panose="02000506040000020003" pitchFamily="2" charset="-34"/>
              </a:rPr>
              <a:t> and the corn cob biomass fuel can be ignited without bamboo chips. The combustion chamber had the maximum temperature, the top position of porous medium chamber temperature, and the bottom position of porous medium chamber temperature, of 1049 </a:t>
            </a:r>
            <a:r>
              <a:rPr lang="en-US" sz="1600" dirty="0" err="1">
                <a:solidFill>
                  <a:schemeClr val="tx1">
                    <a:lumMod val="65000"/>
                    <a:lumOff val="35000"/>
                  </a:schemeClr>
                </a:solidFill>
                <a:latin typeface="RSU" panose="02000506040000020003" pitchFamily="2" charset="-34"/>
                <a:cs typeface="RSU" panose="02000506040000020003" pitchFamily="2" charset="-34"/>
              </a:rPr>
              <a:t>oC</a:t>
            </a:r>
            <a:r>
              <a:rPr lang="en-US" sz="1600" dirty="0">
                <a:solidFill>
                  <a:schemeClr val="tx1">
                    <a:lumMod val="65000"/>
                    <a:lumOff val="35000"/>
                  </a:schemeClr>
                </a:solidFill>
                <a:latin typeface="RSU" panose="02000506040000020003" pitchFamily="2" charset="-34"/>
                <a:cs typeface="RSU" panose="02000506040000020003" pitchFamily="2" charset="-34"/>
              </a:rPr>
              <a:t>, 485 </a:t>
            </a:r>
            <a:r>
              <a:rPr lang="en-US" sz="1600" dirty="0" err="1">
                <a:solidFill>
                  <a:schemeClr val="tx1">
                    <a:lumMod val="65000"/>
                    <a:lumOff val="35000"/>
                  </a:schemeClr>
                </a:solidFill>
                <a:latin typeface="RSU" panose="02000506040000020003" pitchFamily="2" charset="-34"/>
                <a:cs typeface="RSU" panose="02000506040000020003" pitchFamily="2" charset="-34"/>
              </a:rPr>
              <a:t>oC</a:t>
            </a:r>
            <a:r>
              <a:rPr lang="en-US" sz="1600" dirty="0">
                <a:solidFill>
                  <a:schemeClr val="tx1">
                    <a:lumMod val="65000"/>
                    <a:lumOff val="35000"/>
                  </a:schemeClr>
                </a:solidFill>
                <a:latin typeface="RSU" panose="02000506040000020003" pitchFamily="2" charset="-34"/>
                <a:cs typeface="RSU" panose="02000506040000020003" pitchFamily="2" charset="-34"/>
              </a:rPr>
              <a:t>, 423 </a:t>
            </a:r>
            <a:r>
              <a:rPr lang="en-US" sz="1600" dirty="0" err="1">
                <a:solidFill>
                  <a:schemeClr val="tx1">
                    <a:lumMod val="65000"/>
                    <a:lumOff val="35000"/>
                  </a:schemeClr>
                </a:solidFill>
                <a:latin typeface="RSU" panose="02000506040000020003" pitchFamily="2" charset="-34"/>
                <a:cs typeface="RSU" panose="02000506040000020003" pitchFamily="2" charset="-34"/>
              </a:rPr>
              <a:t>oC</a:t>
            </a:r>
            <a:r>
              <a:rPr lang="en-US" sz="1600" dirty="0">
                <a:solidFill>
                  <a:schemeClr val="tx1">
                    <a:lumMod val="65000"/>
                    <a:lumOff val="35000"/>
                  </a:schemeClr>
                </a:solidFill>
                <a:latin typeface="RSU" panose="02000506040000020003" pitchFamily="2" charset="-34"/>
                <a:cs typeface="RSU" panose="02000506040000020003" pitchFamily="2" charset="-34"/>
              </a:rPr>
              <a:t>, respectively. The total mass of corn cob was 16.38 kg which could be burnt in 2 hours. The generated ash was 126 g. Then the fuel consumption rate was 8.19 kg/hr., the percentage of produced char was 7.69 % of the total corn cob weight. The percentage of char was higher than that of the non-porous stove because the corn cob has a higher moisture content. The power input and output were 0.152 MJ/hr. and 63.28 MJ/hr., respectively.</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45" name="กล่องข้อความ 44"/>
          <p:cNvSpPr txBox="1"/>
          <p:nvPr/>
        </p:nvSpPr>
        <p:spPr>
          <a:xfrm>
            <a:off x="5586424" y="9397665"/>
            <a:ext cx="4577713" cy="276999"/>
          </a:xfrm>
          <a:prstGeom prst="rect">
            <a:avLst/>
          </a:prstGeom>
          <a:noFill/>
        </p:spPr>
        <p:txBody>
          <a:bodyPr wrap="square" rtlCol="0">
            <a:spAutoFit/>
          </a:bodyPr>
          <a:lstStyle/>
          <a:p>
            <a:pPr algn="ctr"/>
            <a:r>
              <a:rPr lang="en-US" sz="1200" dirty="0">
                <a:solidFill>
                  <a:schemeClr val="tx1">
                    <a:lumMod val="65000"/>
                    <a:lumOff val="35000"/>
                  </a:schemeClr>
                </a:solidFill>
                <a:latin typeface="RSU" panose="02000506040000020003" pitchFamily="2" charset="-34"/>
                <a:cs typeface="RSU" panose="02000506040000020003" pitchFamily="2" charset="-34"/>
              </a:rPr>
              <a:t>Figure 3. Temperature profiles of the combustion chamber as a porous medium.</a:t>
            </a:r>
          </a:p>
        </p:txBody>
      </p:sp>
      <p:sp>
        <p:nvSpPr>
          <p:cNvPr id="46" name="กล่องข้อความ 45"/>
          <p:cNvSpPr txBox="1"/>
          <p:nvPr/>
        </p:nvSpPr>
        <p:spPr>
          <a:xfrm>
            <a:off x="5572886" y="10302760"/>
            <a:ext cx="4577713" cy="2062103"/>
          </a:xfrm>
          <a:prstGeom prst="rect">
            <a:avLst/>
          </a:prstGeom>
          <a:noFill/>
        </p:spPr>
        <p:txBody>
          <a:bodyPr wrap="square" rtlCol="0">
            <a:spAutoFit/>
          </a:bodyPr>
          <a:lstStyle/>
          <a:p>
            <a:pPr algn="thaiDist"/>
            <a:r>
              <a:rPr lang="en-US" sz="1600" dirty="0">
                <a:solidFill>
                  <a:schemeClr val="tx1">
                    <a:lumMod val="65000"/>
                    <a:lumOff val="35000"/>
                  </a:schemeClr>
                </a:solidFill>
                <a:latin typeface="RSU" panose="02000506040000020003" pitchFamily="2" charset="-34"/>
                <a:cs typeface="RSU" panose="02000506040000020003" pitchFamily="2" charset="-34"/>
              </a:rPr>
              <a:t>      The air-preheating by the PMC has a clear positive effect by increasing the combustion temperature. Moreover, the PMC can store the heat energy and discharge it to the biomass combustion chamber. The power input and power output of the stove with PMC was higher than those of the Non-PMC stove. The results from this study could be served as a preliminary information for developed the high-efficiency biomass stove.</a:t>
            </a:r>
            <a:endParaRPr lang="th-TH" sz="1600" dirty="0">
              <a:solidFill>
                <a:schemeClr val="tx1">
                  <a:lumMod val="65000"/>
                  <a:lumOff val="35000"/>
                </a:schemeClr>
              </a:solidFill>
              <a:latin typeface="RSU" panose="02000506040000020003" pitchFamily="2" charset="-34"/>
              <a:cs typeface="RSU" panose="02000506040000020003" pitchFamily="2" charset="-34"/>
            </a:endParaRPr>
          </a:p>
        </p:txBody>
      </p:sp>
      <p:sp>
        <p:nvSpPr>
          <p:cNvPr id="47" name="กล่องข้อความ 46"/>
          <p:cNvSpPr txBox="1"/>
          <p:nvPr/>
        </p:nvSpPr>
        <p:spPr>
          <a:xfrm>
            <a:off x="5557743" y="12949759"/>
            <a:ext cx="4577713" cy="1277273"/>
          </a:xfrm>
          <a:prstGeom prst="rect">
            <a:avLst/>
          </a:prstGeom>
          <a:noFill/>
        </p:spPr>
        <p:txBody>
          <a:bodyPr wrap="square" rtlCol="0">
            <a:spAutoFit/>
          </a:bodyPr>
          <a:lstStyle/>
          <a:p>
            <a:pPr algn="thaiDist"/>
            <a:r>
              <a:rPr lang="en-US" sz="900" dirty="0">
                <a:solidFill>
                  <a:schemeClr val="tx1">
                    <a:lumMod val="65000"/>
                    <a:lumOff val="35000"/>
                  </a:schemeClr>
                </a:solidFill>
                <a:latin typeface="RSU" panose="02000506040000020003" pitchFamily="2" charset="-34"/>
                <a:cs typeface="RSU" panose="02000506040000020003" pitchFamily="2" charset="-34"/>
              </a:rPr>
              <a:t>1] Doherty, W., Reynolds, A., &amp; Kennedy, D. (2009). The effect of air preheating in a biomass CFB gasifier using ASPEN Plus simulation. Biomass and Bioenergy, 33(9), 1158–1167. https://doi.org/10.1016/j.biombioe.2009.05.00</a:t>
            </a:r>
          </a:p>
          <a:p>
            <a:pPr algn="thaiDist"/>
            <a:r>
              <a:rPr lang="en-US" sz="900" dirty="0">
                <a:solidFill>
                  <a:schemeClr val="tx1">
                    <a:lumMod val="65000"/>
                    <a:lumOff val="35000"/>
                  </a:schemeClr>
                </a:solidFill>
                <a:latin typeface="RSU" panose="02000506040000020003" pitchFamily="2" charset="-34"/>
                <a:cs typeface="RSU" panose="02000506040000020003" pitchFamily="2" charset="-34"/>
              </a:rPr>
              <a:t>[2] </a:t>
            </a:r>
            <a:r>
              <a:rPr lang="en-US" sz="900" dirty="0" err="1">
                <a:solidFill>
                  <a:schemeClr val="tx1">
                    <a:lumMod val="65000"/>
                    <a:lumOff val="35000"/>
                  </a:schemeClr>
                </a:solidFill>
                <a:latin typeface="RSU" panose="02000506040000020003" pitchFamily="2" charset="-34"/>
                <a:cs typeface="RSU" panose="02000506040000020003" pitchFamily="2" charset="-34"/>
              </a:rPr>
              <a:t>Rupesh</a:t>
            </a:r>
            <a:r>
              <a:rPr lang="en-US" sz="900" dirty="0">
                <a:solidFill>
                  <a:schemeClr val="tx1">
                    <a:lumMod val="65000"/>
                    <a:lumOff val="35000"/>
                  </a:schemeClr>
                </a:solidFill>
                <a:latin typeface="RSU" panose="02000506040000020003" pitchFamily="2" charset="-34"/>
                <a:cs typeface="RSU" panose="02000506040000020003" pitchFamily="2" charset="-34"/>
              </a:rPr>
              <a:t>, S., </a:t>
            </a:r>
            <a:r>
              <a:rPr lang="en-US" sz="900" dirty="0" err="1">
                <a:solidFill>
                  <a:schemeClr val="tx1">
                    <a:lumMod val="65000"/>
                    <a:lumOff val="35000"/>
                  </a:schemeClr>
                </a:solidFill>
                <a:latin typeface="RSU" panose="02000506040000020003" pitchFamily="2" charset="-34"/>
                <a:cs typeface="RSU" panose="02000506040000020003" pitchFamily="2" charset="-34"/>
              </a:rPr>
              <a:t>Muraleedharan</a:t>
            </a:r>
            <a:r>
              <a:rPr lang="en-US" sz="900" dirty="0">
                <a:solidFill>
                  <a:schemeClr val="tx1">
                    <a:lumMod val="65000"/>
                    <a:lumOff val="35000"/>
                  </a:schemeClr>
                </a:solidFill>
                <a:latin typeface="RSU" panose="02000506040000020003" pitchFamily="2" charset="-34"/>
                <a:cs typeface="RSU" panose="02000506040000020003" pitchFamily="2" charset="-34"/>
              </a:rPr>
              <a:t>, C., &amp; </a:t>
            </a:r>
            <a:r>
              <a:rPr lang="en-US" sz="900" dirty="0" err="1">
                <a:solidFill>
                  <a:schemeClr val="tx1">
                    <a:lumMod val="65000"/>
                    <a:lumOff val="35000"/>
                  </a:schemeClr>
                </a:solidFill>
                <a:latin typeface="RSU" panose="02000506040000020003" pitchFamily="2" charset="-34"/>
                <a:cs typeface="RSU" panose="02000506040000020003" pitchFamily="2" charset="-34"/>
              </a:rPr>
              <a:t>Arun</a:t>
            </a:r>
            <a:r>
              <a:rPr lang="en-US" sz="900" dirty="0">
                <a:solidFill>
                  <a:schemeClr val="tx1">
                    <a:lumMod val="65000"/>
                    <a:lumOff val="35000"/>
                  </a:schemeClr>
                </a:solidFill>
                <a:latin typeface="RSU" panose="02000506040000020003" pitchFamily="2" charset="-34"/>
                <a:cs typeface="RSU" panose="02000506040000020003" pitchFamily="2" charset="-34"/>
              </a:rPr>
              <a:t>, P. (2016). ASPEN plus modelling of air–steam gasification of biomass with sorbent enabled CO2 capture. Resource-Efficient Technologies, 2(2), 94–103. https://doi.org/10.1016/j.reffit.2016.07.002</a:t>
            </a:r>
          </a:p>
          <a:p>
            <a:pPr algn="thaiDist"/>
            <a:r>
              <a:rPr lang="en-US" sz="900" dirty="0">
                <a:solidFill>
                  <a:schemeClr val="tx1">
                    <a:lumMod val="65000"/>
                    <a:lumOff val="35000"/>
                  </a:schemeClr>
                </a:solidFill>
                <a:latin typeface="RSU" panose="02000506040000020003" pitchFamily="2" charset="-34"/>
                <a:cs typeface="RSU" panose="02000506040000020003" pitchFamily="2" charset="-34"/>
              </a:rPr>
              <a:t>[3] Zhang, X., Li, H., Zheng, L., Chen, Z., &amp; Qin, C. (2017). Combustion characteristics of porous media burners under various back pressures. Natural Gas Industry, 37(2), 97–102. https://doi.org/10.3787/j.issn.1000-0976.2017.02.013.</a:t>
            </a:r>
          </a:p>
          <a:p>
            <a:pPr algn="thaiDist"/>
            <a:r>
              <a:rPr lang="en-US" sz="900" dirty="0">
                <a:solidFill>
                  <a:schemeClr val="tx1">
                    <a:lumMod val="65000"/>
                    <a:lumOff val="35000"/>
                  </a:schemeClr>
                </a:solidFill>
                <a:latin typeface="RSU" panose="02000506040000020003" pitchFamily="2" charset="-34"/>
                <a:cs typeface="RSU" panose="02000506040000020003" pitchFamily="2" charset="-34"/>
              </a:rPr>
              <a:t>[4] </a:t>
            </a:r>
            <a:r>
              <a:rPr lang="en-US" sz="900" dirty="0" err="1">
                <a:solidFill>
                  <a:schemeClr val="tx1">
                    <a:lumMod val="65000"/>
                    <a:lumOff val="35000"/>
                  </a:schemeClr>
                </a:solidFill>
                <a:latin typeface="RSU" panose="02000506040000020003" pitchFamily="2" charset="-34"/>
                <a:cs typeface="RSU" panose="02000506040000020003" pitchFamily="2" charset="-34"/>
              </a:rPr>
              <a:t>Jukjai</a:t>
            </a:r>
            <a:r>
              <a:rPr lang="en-US" sz="900" dirty="0">
                <a:solidFill>
                  <a:schemeClr val="tx1">
                    <a:lumMod val="65000"/>
                    <a:lumOff val="35000"/>
                  </a:schemeClr>
                </a:solidFill>
                <a:latin typeface="RSU" panose="02000506040000020003" pitchFamily="2" charset="-34"/>
                <a:cs typeface="RSU" panose="02000506040000020003" pitchFamily="2" charset="-34"/>
              </a:rPr>
              <a:t>, S. (2004). "Combustion." </a:t>
            </a:r>
            <a:r>
              <a:rPr lang="en-US" sz="900" dirty="0" err="1">
                <a:solidFill>
                  <a:schemeClr val="tx1">
                    <a:lumMod val="65000"/>
                    <a:lumOff val="35000"/>
                  </a:schemeClr>
                </a:solidFill>
                <a:latin typeface="RSU" panose="02000506040000020003" pitchFamily="2" charset="-34"/>
                <a:cs typeface="RSU" panose="02000506040000020003" pitchFamily="2" charset="-34"/>
              </a:rPr>
              <a:t>chulalongkorn</a:t>
            </a:r>
            <a:r>
              <a:rPr lang="en-US" sz="900" dirty="0">
                <a:solidFill>
                  <a:schemeClr val="tx1">
                    <a:lumMod val="65000"/>
                    <a:lumOff val="35000"/>
                  </a:schemeClr>
                </a:solidFill>
                <a:latin typeface="RSU" panose="02000506040000020003" pitchFamily="2" charset="-34"/>
                <a:cs typeface="RSU" panose="02000506040000020003" pitchFamily="2" charset="-34"/>
              </a:rPr>
              <a:t> University. </a:t>
            </a:r>
          </a:p>
          <a:p>
            <a:pPr algn="thaiDist"/>
            <a:r>
              <a:rPr lang="en-US" sz="1400" dirty="0">
                <a:solidFill>
                  <a:schemeClr val="tx1">
                    <a:lumMod val="65000"/>
                    <a:lumOff val="35000"/>
                  </a:schemeClr>
                </a:solidFill>
                <a:latin typeface="RSU" panose="02000506040000020003" pitchFamily="2" charset="-34"/>
                <a:cs typeface="RSU" panose="02000506040000020003" pitchFamily="2" charset="-34"/>
              </a:rPr>
              <a:t>Acknowledgement</a:t>
            </a:r>
          </a:p>
        </p:txBody>
      </p:sp>
      <p:pic>
        <p:nvPicPr>
          <p:cNvPr id="49"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595" y="13088106"/>
            <a:ext cx="1682323" cy="1261743"/>
          </a:xfrm>
          <a:prstGeom prst="rect">
            <a:avLst/>
          </a:prstGeom>
        </p:spPr>
      </p:pic>
      <p:pic>
        <p:nvPicPr>
          <p:cNvPr id="50" name="Picture 52" descr="C:\Users\User\Desktop\IMG_25620913_175234.jpg"/>
          <p:cNvPicPr/>
          <p:nvPr/>
        </p:nvPicPr>
        <p:blipFill>
          <a:blip r:embed="rId6">
            <a:extLst>
              <a:ext uri="{28A0092B-C50C-407E-A947-70E740481C1C}">
                <a14:useLocalDpi xmlns:a14="http://schemas.microsoft.com/office/drawing/2010/main" val="0"/>
              </a:ext>
            </a:extLst>
          </a:blip>
          <a:srcRect/>
          <a:stretch>
            <a:fillRect/>
          </a:stretch>
        </p:blipFill>
        <p:spPr bwMode="auto">
          <a:xfrm>
            <a:off x="2983450" y="13088106"/>
            <a:ext cx="1439697" cy="1264103"/>
          </a:xfrm>
          <a:prstGeom prst="rect">
            <a:avLst/>
          </a:prstGeom>
          <a:noFill/>
          <a:ln>
            <a:noFill/>
          </a:ln>
        </p:spPr>
      </p:pic>
      <p:pic>
        <p:nvPicPr>
          <p:cNvPr id="52" name="รูปภาพ 51"/>
          <p:cNvPicPr>
            <a:picLocks noChangeAspect="1"/>
          </p:cNvPicPr>
          <p:nvPr/>
        </p:nvPicPr>
        <p:blipFill>
          <a:blip r:embed="rId7">
            <a:clrChange>
              <a:clrFrom>
                <a:srgbClr val="FFFFFF"/>
              </a:clrFrom>
              <a:clrTo>
                <a:srgbClr val="FFFFFF">
                  <a:alpha val="0"/>
                </a:srgbClr>
              </a:clrTo>
            </a:clrChange>
          </a:blip>
          <a:stretch>
            <a:fillRect/>
          </a:stretch>
        </p:blipFill>
        <p:spPr>
          <a:xfrm>
            <a:off x="6237405" y="7223839"/>
            <a:ext cx="3218387" cy="2170588"/>
          </a:xfrm>
          <a:prstGeom prst="rect">
            <a:avLst/>
          </a:prstGeom>
        </p:spPr>
      </p:pic>
      <p:pic>
        <p:nvPicPr>
          <p:cNvPr id="53" name="รูปภาพ 52"/>
          <p:cNvPicPr>
            <a:picLocks noChangeAspect="1"/>
          </p:cNvPicPr>
          <p:nvPr/>
        </p:nvPicPr>
        <p:blipFill>
          <a:blip r:embed="rId8">
            <a:clrChange>
              <a:clrFrom>
                <a:srgbClr val="FFFFFF"/>
              </a:clrFrom>
              <a:clrTo>
                <a:srgbClr val="FFFFFF">
                  <a:alpha val="0"/>
                </a:srgbClr>
              </a:clrTo>
            </a:clrChange>
          </a:blip>
          <a:stretch>
            <a:fillRect/>
          </a:stretch>
        </p:blipFill>
        <p:spPr>
          <a:xfrm>
            <a:off x="1400776" y="9017253"/>
            <a:ext cx="2923067" cy="2021404"/>
          </a:xfrm>
          <a:prstGeom prst="rect">
            <a:avLst/>
          </a:prstGeom>
        </p:spPr>
      </p:pic>
      <p:pic>
        <p:nvPicPr>
          <p:cNvPr id="55" name="รูปภาพ 54"/>
          <p:cNvPicPr>
            <a:picLocks noChangeAspect="1"/>
          </p:cNvPicPr>
          <p:nvPr/>
        </p:nvPicPr>
        <p:blipFill>
          <a:blip r:embed="rId9">
            <a:clrChange>
              <a:clrFrom>
                <a:srgbClr val="FFFFFF"/>
              </a:clrFrom>
              <a:clrTo>
                <a:srgbClr val="FFFFFF">
                  <a:alpha val="0"/>
                </a:srgbClr>
              </a:clrTo>
            </a:clrChange>
          </a:blip>
          <a:stretch>
            <a:fillRect/>
          </a:stretch>
        </p:blipFill>
        <p:spPr>
          <a:xfrm>
            <a:off x="-1610362" y="1201822"/>
            <a:ext cx="1314707" cy="501552"/>
          </a:xfrm>
          <a:prstGeom prst="rect">
            <a:avLst/>
          </a:prstGeom>
        </p:spPr>
      </p:pic>
      <p:pic>
        <p:nvPicPr>
          <p:cNvPr id="56" name="รูปภาพ 55"/>
          <p:cNvPicPr>
            <a:picLocks noChangeAspect="1"/>
          </p:cNvPicPr>
          <p:nvPr/>
        </p:nvPicPr>
        <p:blipFill>
          <a:blip r:embed="rId10">
            <a:clrChange>
              <a:clrFrom>
                <a:srgbClr val="FFFFFF"/>
              </a:clrFrom>
              <a:clrTo>
                <a:srgbClr val="FFFFFF">
                  <a:alpha val="0"/>
                </a:srgbClr>
              </a:clrTo>
            </a:clrChange>
          </a:blip>
          <a:stretch>
            <a:fillRect/>
          </a:stretch>
        </p:blipFill>
        <p:spPr>
          <a:xfrm>
            <a:off x="562905" y="1659072"/>
            <a:ext cx="985476" cy="744135"/>
          </a:xfrm>
          <a:prstGeom prst="rect">
            <a:avLst/>
          </a:prstGeom>
        </p:spPr>
      </p:pic>
      <p:pic>
        <p:nvPicPr>
          <p:cNvPr id="57" name="รูปภาพ 56"/>
          <p:cNvPicPr>
            <a:picLocks noChangeAspect="1"/>
          </p:cNvPicPr>
          <p:nvPr/>
        </p:nvPicPr>
        <p:blipFill>
          <a:blip r:embed="rId11"/>
          <a:stretch>
            <a:fillRect/>
          </a:stretch>
        </p:blipFill>
        <p:spPr>
          <a:xfrm>
            <a:off x="1548381" y="1447757"/>
            <a:ext cx="1043738" cy="1043738"/>
          </a:xfrm>
          <a:prstGeom prst="rect">
            <a:avLst/>
          </a:prstGeom>
        </p:spPr>
      </p:pic>
    </p:spTree>
    <p:extLst>
      <p:ext uri="{BB962C8B-B14F-4D97-AF65-F5344CB8AC3E}">
        <p14:creationId xmlns:p14="http://schemas.microsoft.com/office/powerpoint/2010/main" val="1974707616"/>
      </p:ext>
    </p:extLst>
  </p:cSld>
  <p:clrMapOvr>
    <a:masterClrMapping/>
  </p:clrMapOvr>
</p:sld>
</file>

<file path=ppt/theme/theme1.xml><?xml version="1.0" encoding="utf-8"?>
<a:theme xmlns:a="http://schemas.openxmlformats.org/drawingml/2006/main" name="ธีมของ Office">
  <a:themeElements>
    <a:clrScheme name="ธีมขอ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ธีมของ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632</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Angsana New</vt:lpstr>
      <vt:lpstr>Arial</vt:lpstr>
      <vt:lpstr>Calibri</vt:lpstr>
      <vt:lpstr>Calibri Light</vt:lpstr>
      <vt:lpstr>Cordia New</vt:lpstr>
      <vt:lpstr>RSU</vt:lpstr>
      <vt:lpstr>ธีมของ Office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adiCET</dc:creator>
  <cp:lastModifiedBy>pongnuwat muangsuwan</cp:lastModifiedBy>
  <cp:revision>22</cp:revision>
  <dcterms:created xsi:type="dcterms:W3CDTF">2019-12-04T03:53:43Z</dcterms:created>
  <dcterms:modified xsi:type="dcterms:W3CDTF">2019-12-15T15:22:32Z</dcterms:modified>
</cp:coreProperties>
</file>