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charts/chart1.xml" ContentType="application/vnd.openxmlformats-officedocument.drawingml.chart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81" r:id="rId2"/>
    <p:sldId id="380" r:id="rId3"/>
    <p:sldId id="259" r:id="rId4"/>
    <p:sldId id="382" r:id="rId5"/>
    <p:sldId id="263" r:id="rId6"/>
    <p:sldId id="265" r:id="rId7"/>
    <p:sldId id="267" r:id="rId8"/>
    <p:sldId id="271" r:id="rId9"/>
    <p:sldId id="272" r:id="rId10"/>
    <p:sldId id="273" r:id="rId11"/>
    <p:sldId id="274" r:id="rId12"/>
    <p:sldId id="275" r:id="rId13"/>
    <p:sldId id="372" r:id="rId14"/>
    <p:sldId id="293" r:id="rId15"/>
    <p:sldId id="279" r:id="rId16"/>
    <p:sldId id="383" r:id="rId17"/>
    <p:sldId id="384" r:id="rId18"/>
    <p:sldId id="288" r:id="rId19"/>
    <p:sldId id="388" r:id="rId20"/>
    <p:sldId id="389" r:id="rId21"/>
    <p:sldId id="289" r:id="rId22"/>
    <p:sldId id="390" r:id="rId23"/>
    <p:sldId id="385" r:id="rId24"/>
    <p:sldId id="324" r:id="rId25"/>
    <p:sldId id="270" r:id="rId26"/>
    <p:sldId id="376" r:id="rId27"/>
    <p:sldId id="377" r:id="rId28"/>
    <p:sldId id="392" r:id="rId29"/>
    <p:sldId id="317" r:id="rId30"/>
    <p:sldId id="375" r:id="rId31"/>
    <p:sldId id="393" r:id="rId32"/>
    <p:sldId id="374" r:id="rId33"/>
    <p:sldId id="394" r:id="rId34"/>
    <p:sldId id="391" r:id="rId35"/>
    <p:sldId id="327" r:id="rId36"/>
    <p:sldId id="328" r:id="rId37"/>
    <p:sldId id="329" r:id="rId38"/>
    <p:sldId id="331" r:id="rId39"/>
    <p:sldId id="326" r:id="rId40"/>
    <p:sldId id="386" r:id="rId41"/>
    <p:sldId id="387" r:id="rId42"/>
    <p:sldId id="309" r:id="rId43"/>
  </p:sldIdLst>
  <p:sldSz cx="13004800" cy="9753600"/>
  <p:notesSz cx="7099300" cy="10234613"/>
  <p:defaultTextStyle>
    <a:lvl1pPr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1pPr>
    <a:lvl2pPr indent="2286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2pPr>
    <a:lvl3pPr indent="4572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3pPr>
    <a:lvl4pPr indent="6858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4pPr>
    <a:lvl5pPr indent="9144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5pPr>
    <a:lvl6pPr indent="11430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6pPr>
    <a:lvl7pPr indent="13716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7pPr>
    <a:lvl8pPr indent="16002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8pPr>
    <a:lvl9pPr indent="1828800" algn="ctr" defTabSz="584200">
      <a:defRPr sz="7000">
        <a:solidFill>
          <a:srgbClr val="535353"/>
        </a:solidFill>
        <a:latin typeface="supermarket"/>
        <a:ea typeface="supermarket"/>
        <a:cs typeface="supermarket"/>
        <a:sym typeface="supermarke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FF33"/>
    <a:srgbClr val="006600"/>
    <a:srgbClr val="FF00FF"/>
    <a:srgbClr val="336600"/>
    <a:srgbClr val="0000FF"/>
    <a:srgbClr val="FFFF99"/>
    <a:srgbClr val="008000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32" autoAdjust="0"/>
    <p:restoredTop sz="92081" autoAdjust="0"/>
  </p:normalViewPr>
  <p:slideViewPr>
    <p:cSldViewPr>
      <p:cViewPr>
        <p:scale>
          <a:sx n="72" d="100"/>
          <a:sy n="72" d="100"/>
        </p:scale>
        <p:origin x="-106" y="-859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Arial" panose="020B0604020202020204" pitchFamily="34" charset="0"/>
              </a:defRPr>
            </a:pPr>
            <a:r>
              <a:rPr lang="th-TH" sz="4000" baseline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ก๊าซชีวภาพ (</a:t>
            </a:r>
            <a:r>
              <a:rPr lang="en-US" sz="4000" baseline="0" dirty="0">
                <a:latin typeface="TH Niramit AS" panose="02000506000000020004" pitchFamily="2" charset="-34"/>
                <a:cs typeface="TH Niramit AS" panose="02000506000000020004" pitchFamily="2" charset="-34"/>
              </a:rPr>
              <a:t>CH</a:t>
            </a:r>
            <a:r>
              <a:rPr lang="en-US" sz="4000" baseline="-25000" dirty="0">
                <a:latin typeface="TH Niramit AS" panose="02000506000000020004" pitchFamily="2" charset="-34"/>
                <a:cs typeface="TH Niramit AS" panose="02000506000000020004" pitchFamily="2" charset="-34"/>
              </a:rPr>
              <a:t>4</a:t>
            </a:r>
            <a:r>
              <a:rPr lang="en-US" sz="4000" baseline="0" dirty="0">
                <a:latin typeface="TH Niramit AS" panose="02000506000000020004" pitchFamily="2" charset="-34"/>
                <a:cs typeface="TH Niramit AS" panose="02000506000000020004" pitchFamily="2" charset="-34"/>
              </a:rPr>
              <a:t> 50%)</a:t>
            </a:r>
            <a:endParaRPr lang="en-US" sz="40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</c:rich>
      </c:tx>
      <c:layout>
        <c:manualLayout>
          <c:xMode val="edge"/>
          <c:yMode val="edge"/>
          <c:x val="0.56560990359723184"/>
          <c:y val="0.14219821748376194"/>
        </c:manualLayout>
      </c:layout>
      <c:overlay val="0"/>
    </c:title>
    <c:autoTitleDeleted val="0"/>
    <c:view3D>
      <c:rotX val="20"/>
      <c:rotY val="5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548846466669788"/>
          <c:y val="5.7664083994600684E-2"/>
          <c:w val="0.77311664632427513"/>
          <c:h val="0.86601567157348913"/>
        </c:manualLayout>
      </c:layout>
      <c:area3DChart>
        <c:grouping val="standard"/>
        <c:varyColors val="0"/>
        <c:ser>
          <c:idx val="0"/>
          <c:order val="0"/>
          <c:tx>
            <c:strRef>
              <c:f>'[Chart in Microsoft PowerPoint]cell 1'!$G$10</c:f>
              <c:strCache>
                <c:ptCount val="1"/>
                <c:pt idx="0">
                  <c:v>  LFG</c:v>
                </c:pt>
              </c:strCache>
            </c:strRef>
          </c:tx>
          <c:spPr>
            <a:pattFill prst="dkHorz">
              <a:fgClr>
                <a:srgbClr val="FF0000"/>
              </a:fgClr>
              <a:bgClr>
                <a:srgbClr val="FFFF00"/>
              </a:bgClr>
            </a:pattFill>
            <a:ln w="50800">
              <a:solidFill>
                <a:srgbClr val="0000FF"/>
              </a:solidFill>
            </a:ln>
            <a:effectLst/>
            <a:scene3d>
              <a:camera prst="orthographicFront"/>
              <a:lightRig rig="threePt" dir="t"/>
            </a:scene3d>
            <a:sp3d prstMaterial="metal"/>
          </c:spPr>
          <c:dLbls>
            <c:dLbl>
              <c:idx val="0"/>
              <c:layout>
                <c:manualLayout>
                  <c:x val="6.8948123409388218E-2"/>
                  <c:y val="-0.2842613313686666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250 (100%)</a:t>
                    </a:r>
                    <a:r>
                      <a:rPr lang="en-US" baseline="-25000"/>
                      <a:t>1</a:t>
                    </a:r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9E-4F09-886F-2D5F71440CD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9E-4F09-886F-2D5F71440CDD}"/>
                </c:ext>
              </c:extLst>
            </c:dLbl>
            <c:dLbl>
              <c:idx val="2"/>
              <c:layout>
                <c:manualLayout>
                  <c:x val="6.4557378890666428E-2"/>
                  <c:y val="-0.2373168026318378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 132 (53%)</a:t>
                    </a:r>
                    <a:r>
                      <a:rPr lang="en-US" baseline="-25000" dirty="0">
                        <a:solidFill>
                          <a:srgbClr val="FF0000"/>
                        </a:solidFill>
                      </a:rPr>
                      <a:t>3</a:t>
                    </a:r>
                    <a:r>
                      <a:rPr lang="en-US" dirty="0">
                        <a:solidFill>
                          <a:srgbClr val="FF0000"/>
                        </a:solidFill>
                      </a:rPr>
                      <a:t>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9E-4F09-886F-2D5F71440CD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9E-4F09-886F-2D5F71440CDD}"/>
                </c:ext>
              </c:extLst>
            </c:dLbl>
            <c:dLbl>
              <c:idx val="4"/>
              <c:layout>
                <c:manualLayout>
                  <c:x val="5.6951225906681412E-2"/>
                  <c:y val="-0.1679623080636350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 69 (28%)</a:t>
                    </a:r>
                    <a:r>
                      <a:rPr lang="en-US" baseline="-25000">
                        <a:solidFill>
                          <a:srgbClr val="FF0000"/>
                        </a:solidFill>
                      </a:rPr>
                      <a:t>5</a:t>
                    </a:r>
                    <a:r>
                      <a:rPr lang="en-US">
                        <a:solidFill>
                          <a:srgbClr val="FF0000"/>
                        </a:solidFill>
                      </a:rPr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9E-4F09-886F-2D5F71440CD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9E-4F09-886F-2D5F71440CD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9E-4F09-886F-2D5F71440CDD}"/>
                </c:ext>
              </c:extLst>
            </c:dLbl>
            <c:dLbl>
              <c:idx val="7"/>
              <c:layout>
                <c:manualLayout>
                  <c:x val="3.1766983948944734E-2"/>
                  <c:y val="-0.1524144599753946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 19 (15%)</a:t>
                    </a:r>
                    <a:r>
                      <a:rPr lang="en-US" baseline="-25000">
                        <a:solidFill>
                          <a:srgbClr val="FF0000"/>
                        </a:solidFill>
                      </a:rPr>
                      <a:t>7</a:t>
                    </a:r>
                    <a:r>
                      <a:rPr lang="en-US">
                        <a:solidFill>
                          <a:srgbClr val="FF0000"/>
                        </a:solidFill>
                      </a:rPr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9E-4F09-886F-2D5F71440CD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9E-4F09-886F-2D5F71440CD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9E-4F09-886F-2D5F71440CD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29E-4F09-886F-2D5F71440CD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29E-4F09-886F-2D5F71440CD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9E-4F09-886F-2D5F71440CD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9E-4F09-886F-2D5F71440CDD}"/>
                </c:ext>
              </c:extLst>
            </c:dLbl>
            <c:dLbl>
              <c:idx val="14"/>
              <c:layout>
                <c:manualLayout>
                  <c:x val="5.8074221545474952E-2"/>
                  <c:y val="-5.8223358165703488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 3 (1%)</a:t>
                    </a:r>
                    <a:r>
                      <a:rPr lang="en-US" baseline="-25000">
                        <a:solidFill>
                          <a:srgbClr val="FF0000"/>
                        </a:solidFill>
                      </a:rPr>
                      <a:t>15</a:t>
                    </a:r>
                    <a:r>
                      <a:rPr lang="en-US">
                        <a:solidFill>
                          <a:srgbClr val="FF0000"/>
                        </a:solidFill>
                      </a:rPr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9E-4F09-886F-2D5F71440CDD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29E-4F09-886F-2D5F71440CD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29E-4F09-886F-2D5F71440CDD}"/>
                </c:ext>
              </c:extLst>
            </c:dLbl>
            <c:dLbl>
              <c:idx val="17"/>
              <c:layout>
                <c:manualLayout>
                  <c:x val="-0.14019746153452375"/>
                  <c:y val="-0.1976400925501377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00"/>
                        </a:solidFill>
                      </a:rPr>
                      <a:t> 51 (4%)</a:t>
                    </a:r>
                    <a:r>
                      <a:rPr lang="en-US" baseline="-25000">
                        <a:solidFill>
                          <a:srgbClr val="FF0000"/>
                        </a:solidFill>
                      </a:rPr>
                      <a:t>11</a:t>
                    </a:r>
                    <a:r>
                      <a:rPr lang="en-US">
                        <a:solidFill>
                          <a:srgbClr val="FF0000"/>
                        </a:solidFill>
                      </a:rPr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29E-4F09-886F-2D5F71440CD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29E-4F09-886F-2D5F71440CDD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29E-4F09-886F-2D5F71440CDD}"/>
                </c:ext>
              </c:extLst>
            </c:dLbl>
            <c:dLbl>
              <c:idx val="20"/>
              <c:layout>
                <c:manualLayout>
                  <c:x val="7.2228609041871353E-2"/>
                  <c:y val="-3.89314363278962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0.6 (0.01%)</a:t>
                    </a:r>
                    <a:r>
                      <a:rPr lang="en-US" baseline="-25000"/>
                      <a:t>20</a:t>
                    </a:r>
                    <a:r>
                      <a:rPr lang="en-US"/>
                      <a:t>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29E-4F09-886F-2D5F71440C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anchor="t" anchorCtr="0"/>
              <a:lstStyle/>
              <a:p>
                <a:pPr>
                  <a:defRPr sz="2000" baseline="0">
                    <a:solidFill>
                      <a:srgbClr val="FF0000"/>
                    </a:solidFill>
                    <a:latin typeface="Arial" panose="020B0604020202020204" pitchFamily="34" charset="0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PowerPoint]cell 1'!$G$13:$G$33</c:f>
              <c:numCache>
                <c:formatCode>_-* #,##0_-;\-* #,##0_-;_-* "-"??_-;_-@_-</c:formatCode>
                <c:ptCount val="21"/>
                <c:pt idx="0">
                  <c:v>250.81006465569823</c:v>
                </c:pt>
                <c:pt idx="1">
                  <c:v>181.96588525095032</c:v>
                </c:pt>
                <c:pt idx="2">
                  <c:v>132.01855930548976</c:v>
                </c:pt>
                <c:pt idx="3">
                  <c:v>95.781140388270074</c:v>
                </c:pt>
                <c:pt idx="4">
                  <c:v>69.490433029562766</c:v>
                </c:pt>
                <c:pt idx="5">
                  <c:v>50.41619115267423</c:v>
                </c:pt>
                <c:pt idx="6">
                  <c:v>36.577586576006119</c:v>
                </c:pt>
                <c:pt idx="7">
                  <c:v>26.537503312648727</c:v>
                </c:pt>
                <c:pt idx="8">
                  <c:v>19.253295473868235</c:v>
                </c:pt>
                <c:pt idx="9">
                  <c:v>13.968510233869322</c:v>
                </c:pt>
                <c:pt idx="10">
                  <c:v>10.134331466451531</c:v>
                </c:pt>
                <c:pt idx="11">
                  <c:v>7.3525861063467488</c:v>
                </c:pt>
                <c:pt idx="12">
                  <c:v>5.3343945409920579</c:v>
                </c:pt>
                <c:pt idx="13">
                  <c:v>3.8701709449418042</c:v>
                </c:pt>
                <c:pt idx="14">
                  <c:v>2.8078581417200783</c:v>
                </c:pt>
                <c:pt idx="15">
                  <c:v>2.0371367198464458</c:v>
                </c:pt>
                <c:pt idx="16">
                  <c:v>1.4949096962519324</c:v>
                </c:pt>
                <c:pt idx="17">
                  <c:v>1.0845759583935897</c:v>
                </c:pt>
                <c:pt idx="18">
                  <c:v>0.78756378782077874</c:v>
                </c:pt>
                <c:pt idx="19" formatCode="_-* #,##0.0_-;\-* #,##0.0_-;_-* &quot;-&quot;??_-;_-@_-">
                  <c:v>0.57188868616016852</c:v>
                </c:pt>
                <c:pt idx="20">
                  <c:v>0.41527641876854476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29E-4F09-886F-2D5F71440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Depth val="0"/>
        <c:axId val="281170368"/>
        <c:axId val="281173112"/>
        <c:axId val="284440400"/>
      </c:area3DChart>
      <c:catAx>
        <c:axId val="281170368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txPr>
          <a:bodyPr/>
          <a:lstStyle/>
          <a:p>
            <a:pPr>
              <a:defRPr sz="2000" baseline="0">
                <a:latin typeface="Arial" panose="020B0604020202020204" pitchFamily="34" charset="0"/>
              </a:defRPr>
            </a:pPr>
            <a:endParaRPr lang="th-TH"/>
          </a:p>
        </c:txPr>
        <c:crossAx val="281173112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28117311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2000" baseline="0">
                    <a:latin typeface="Arial" panose="020B0604020202020204" pitchFamily="34" charset="0"/>
                  </a:defRPr>
                </a:pPr>
                <a:r>
                  <a:rPr lang="en-US" sz="2000" baseline="0">
                    <a:latin typeface="Arial" panose="020B0604020202020204" pitchFamily="34" charset="0"/>
                  </a:rPr>
                  <a:t>Nm3/h</a:t>
                </a:r>
              </a:p>
            </c:rich>
          </c:tx>
          <c:layout>
            <c:manualLayout>
              <c:xMode val="edge"/>
              <c:yMode val="edge"/>
              <c:x val="0.12895343734983289"/>
              <c:y val="0"/>
            </c:manualLayout>
          </c:layout>
          <c:overlay val="0"/>
        </c:title>
        <c:numFmt formatCode="_-* #,##0_-;\-* #,##0_-;_-* &quot;-&quot;??_-;_-@_-" sourceLinked="1"/>
        <c:majorTickMark val="none"/>
        <c:minorTickMark val="none"/>
        <c:tickLblPos val="nextTo"/>
        <c:txPr>
          <a:bodyPr/>
          <a:lstStyle/>
          <a:p>
            <a:pPr>
              <a:defRPr sz="2000" baseline="0">
                <a:latin typeface="Arial" panose="020B0604020202020204" pitchFamily="34" charset="0"/>
              </a:defRPr>
            </a:pPr>
            <a:endParaRPr lang="th-TH"/>
          </a:p>
        </c:txPr>
        <c:crossAx val="281170368"/>
        <c:crosses val="autoZero"/>
        <c:crossBetween val="midCat"/>
      </c:valAx>
      <c:serAx>
        <c:axId val="284440400"/>
        <c:scaling>
          <c:orientation val="minMax"/>
        </c:scaling>
        <c:delete val="1"/>
        <c:axPos val="b"/>
        <c:majorTickMark val="out"/>
        <c:minorTickMark val="none"/>
        <c:tickLblPos val="nextTo"/>
        <c:crossAx val="281173112"/>
        <c:crosses val="autoZero"/>
      </c:serAx>
    </c:plotArea>
    <c:legend>
      <c:legendPos val="r"/>
      <c:layout>
        <c:manualLayout>
          <c:xMode val="edge"/>
          <c:yMode val="edge"/>
          <c:x val="0.81357972352929719"/>
          <c:y val="0.54375450875658082"/>
          <c:w val="0.11698854777665615"/>
          <c:h val="5.369899585495469E-2"/>
        </c:manualLayout>
      </c:layout>
      <c:overlay val="0"/>
      <c:txPr>
        <a:bodyPr/>
        <a:lstStyle/>
        <a:p>
          <a:pPr>
            <a:defRPr sz="2000" baseline="0">
              <a:latin typeface="Arial" panose="020B0604020202020204" pitchFamily="34" charset="0"/>
            </a:defRPr>
          </a:pPr>
          <a:endParaRPr lang="th-TH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  <a:sp3d prstMaterial="metal"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5A070B2-40B6-4433-A297-D8C0221FB569}" type="datetimeFigureOut">
              <a:rPr lang="th-TH" smtClean="0"/>
              <a:t>30/08/62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20E28F3-0B37-4778-88CD-8B22464EDF9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3373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46574" y="4861441"/>
            <a:ext cx="5206153" cy="4605576"/>
          </a:xfrm>
          <a:prstGeom prst="rect">
            <a:avLst/>
          </a:prstGeom>
        </p:spPr>
        <p:txBody>
          <a:bodyPr lIns="99048" tIns="49524" rIns="99048" bIns="49524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3037045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268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92682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lIns="99048" tIns="49524" rIns="99048" bIns="49524"/>
          <a:lstStyle/>
          <a:p>
            <a:fld id="{F82B0B9E-4AAD-4A2C-8803-AB168F8BA34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lIns="99048" tIns="49524" rIns="99048" bIns="49524"/>
          <a:lstStyle/>
          <a:p>
            <a:fld id="{F82B0B9E-4AAD-4A2C-8803-AB168F8BA34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1E2A6F0-6C76-4FA3-B3C1-DDC7404E40A4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ADB504BF-1897-4A52-A324-0092B092B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929C-A143-4E01-A28F-2B9646D1AF99}" type="datetimeFigureOut">
              <a:rPr lang="th-TH" smtClean="0"/>
              <a:pPr/>
              <a:t>30/08/62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EDCEE-0297-4659-B12A-CEA644E8D22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454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1pPr>
            <a:lvl2pPr marL="0" indent="2286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2pPr>
            <a:lvl3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3pPr>
            <a:lvl4pPr marL="0" indent="6858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4pPr>
            <a:lvl5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per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•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hyperlink" Target="mailto:tct.prayuth@gmail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3.jpe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5" Type="http://schemas.openxmlformats.org/officeDocument/2006/relationships/chart" Target="../charts/chart1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3.jpe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0.png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0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9.png"/><Relationship Id="rId7" Type="http://schemas.openxmlformats.org/officeDocument/2006/relationships/image" Target="../media/image9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100.png"/><Relationship Id="rId4" Type="http://schemas.openxmlformats.org/officeDocument/2006/relationships/image" Target="../media/image89.png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13.png"/><Relationship Id="rId5" Type="http://schemas.openxmlformats.org/officeDocument/2006/relationships/image" Target="../media/image112.gif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microsoft.com/office/2007/relationships/hdphoto" Target="../media/hdphoto2.wdp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6" Type="http://schemas.microsoft.com/office/2007/relationships/hdphoto" Target="../media/hdphoto2.wdp"/><Relationship Id="rId5" Type="http://schemas.openxmlformats.org/officeDocument/2006/relationships/image" Target="../media/image116.jpe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4.wdp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20.png"/><Relationship Id="rId5" Type="http://schemas.microsoft.com/office/2007/relationships/hdphoto" Target="../media/hdphoto3.wdp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3.jpeg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g"/><Relationship Id="rId4" Type="http://schemas.openxmlformats.org/officeDocument/2006/relationships/image" Target="../media/image121.jpeg"/><Relationship Id="rId9" Type="http://schemas.openxmlformats.org/officeDocument/2006/relationships/image" Target="../media/image1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128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lement_0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824" y="7469088"/>
            <a:ext cx="2841129" cy="2297916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12945" y="3254031"/>
            <a:ext cx="13004800" cy="4104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5A5F5E"/>
                </a:solidFill>
              </a:defRPr>
            </a:lvl1pPr>
          </a:lstStyle>
          <a:p>
            <a:pPr>
              <a:defRPr sz="1800" baseline="0">
                <a:solidFill>
                  <a:srgbClr val="000000"/>
                </a:solidFill>
              </a:defRPr>
            </a:pPr>
            <a:r>
              <a:rPr lang="th-TH" sz="48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การจัดการมูลฝอย จากอดีตถึงปัจจุบันและแผนอนาคต </a:t>
            </a:r>
          </a:p>
          <a:p>
            <a:pPr>
              <a:defRPr sz="1800" baseline="0">
                <a:solidFill>
                  <a:srgbClr val="000000"/>
                </a:solidFill>
              </a:defRPr>
            </a:pPr>
            <a:r>
              <a:rPr lang="th-TH" sz="48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ของ</a:t>
            </a:r>
          </a:p>
          <a:p>
            <a:pPr>
              <a:defRPr sz="1800" baseline="0">
                <a:solidFill>
                  <a:srgbClr val="000000"/>
                </a:solidFill>
              </a:defRPr>
            </a:pPr>
            <a:r>
              <a:rPr lang="th-TH" sz="48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ศูนย์กำจัดมูลฝอยแบบผสมผสานบ้านตาล</a:t>
            </a:r>
          </a:p>
          <a:p>
            <a:pPr>
              <a:defRPr sz="1800" baseline="0">
                <a:solidFill>
                  <a:srgbClr val="000000"/>
                </a:solidFill>
              </a:defRPr>
            </a:pPr>
            <a:r>
              <a:rPr lang="th-TH" sz="48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ต.บ้านตาล อ.ฮอด จ.เชียงใหม่</a:t>
            </a:r>
          </a:p>
        </p:txBody>
      </p:sp>
      <p:sp>
        <p:nvSpPr>
          <p:cNvPr id="33" name="Shape 33"/>
          <p:cNvSpPr/>
          <p:nvPr/>
        </p:nvSpPr>
        <p:spPr>
          <a:xfrm>
            <a:off x="37922" y="8045152"/>
            <a:ext cx="4664278" cy="152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Prayuth Tanomboon</a:t>
            </a:r>
            <a:endParaRPr sz="3600" b="1" dirty="0">
              <a:solidFill>
                <a:srgbClr val="0033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th-TH" sz="36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วิศวกรออกแบบ</a:t>
            </a:r>
            <a:endParaRPr sz="3600" b="1" dirty="0">
              <a:solidFill>
                <a:srgbClr val="0033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Lge</a:t>
            </a:r>
            <a:r>
              <a:rPr sz="3600" b="1" dirty="0">
                <a:solidFill>
                  <a:srgbClr val="003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.prayuth@gmail.com</a:t>
            </a:r>
            <a:endParaRPr sz="3600" b="1" dirty="0">
              <a:solidFill>
                <a:srgbClr val="0033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  <a:hlinkClick r:id="rId6"/>
            </a:endParaRPr>
          </a:p>
        </p:txBody>
      </p:sp>
      <p:pic>
        <p:nvPicPr>
          <p:cNvPr id="1026" name="Picture 2" descr="C:\Users\User\Dropbox\ป้าย\รูปป้าย\BTISWD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26" y="0"/>
            <a:ext cx="3245162" cy="32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27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-28317" y="-15030"/>
            <a:ext cx="13061433" cy="984484"/>
          </a:xfrm>
          <a:prstGeom prst="rect">
            <a:avLst/>
          </a:prstGeom>
          <a:solidFill>
            <a:srgbClr val="000000">
              <a:alpha val="801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231" name="Group 231"/>
          <p:cNvGrpSpPr/>
          <p:nvPr/>
        </p:nvGrpSpPr>
        <p:grpSpPr>
          <a:xfrm>
            <a:off x="1485269" y="1068909"/>
            <a:ext cx="10034262" cy="7760647"/>
            <a:chOff x="-215900" y="-139700"/>
            <a:chExt cx="10034260" cy="7760645"/>
          </a:xfrm>
        </p:grpSpPr>
        <p:pic>
          <p:nvPicPr>
            <p:cNvPr id="230" name="image22-enhanced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602461" cy="72018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Picture 22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5900" y="-139700"/>
              <a:ext cx="10034261" cy="7760646"/>
            </a:xfrm>
            <a:prstGeom prst="rect">
              <a:avLst/>
            </a:prstGeom>
            <a:effectLst/>
          </p:spPr>
        </p:pic>
      </p:grpSp>
      <p:sp>
        <p:nvSpPr>
          <p:cNvPr id="232" name="Shape 232"/>
          <p:cNvSpPr/>
          <p:nvPr/>
        </p:nvSpPr>
        <p:spPr>
          <a:xfrm>
            <a:off x="2264317" y="7109454"/>
            <a:ext cx="809936" cy="2084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CE57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33" name="Picture 2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32" y="5678953"/>
            <a:ext cx="4267231" cy="3486376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  <p:sp>
        <p:nvSpPr>
          <p:cNvPr id="234" name="Shape 234"/>
          <p:cNvSpPr/>
          <p:nvPr/>
        </p:nvSpPr>
        <p:spPr>
          <a:xfrm>
            <a:off x="2812293" y="148917"/>
            <a:ext cx="738022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aseline="-300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การจัดเตรียมหลุมฝังกลบ</a:t>
            </a: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มูลฝอยตามหลักสุขาภิบาล</a:t>
            </a:r>
            <a:endParaRPr sz="36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2647312" y="8774758"/>
            <a:ext cx="3681565" cy="726150"/>
          </a:xfrm>
          <a:prstGeom prst="roundRect">
            <a:avLst>
              <a:gd name="adj" fmla="val 26234"/>
            </a:avLst>
          </a:prstGeom>
          <a:solidFill>
            <a:srgbClr val="FFCE57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เชื่อมต่อแผ่น </a:t>
            </a:r>
            <a:r>
              <a:rPr lang="en-US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HDPE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4784045" y="2435283"/>
            <a:ext cx="2562750" cy="726149"/>
          </a:xfrm>
          <a:prstGeom prst="roundRect">
            <a:avLst>
              <a:gd name="adj" fmla="val 26234"/>
            </a:avLst>
          </a:prstGeom>
          <a:solidFill>
            <a:srgbClr val="76D6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sz="2800" b="1" baseline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พื้นบนอัดเรียบ</a:t>
            </a:r>
          </a:p>
        </p:txBody>
      </p:sp>
      <p:sp>
        <p:nvSpPr>
          <p:cNvPr id="237" name="Shape 237"/>
          <p:cNvSpPr/>
          <p:nvPr/>
        </p:nvSpPr>
        <p:spPr>
          <a:xfrm>
            <a:off x="9865252" y="2272735"/>
            <a:ext cx="2436478" cy="726149"/>
          </a:xfrm>
          <a:prstGeom prst="roundRect">
            <a:avLst>
              <a:gd name="adj" fmla="val 26234"/>
            </a:avLst>
          </a:prstGeom>
          <a:solidFill>
            <a:srgbClr val="FFCE57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sz="2800" b="1" baseline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HDPE 1.5 มม.</a:t>
            </a:r>
          </a:p>
        </p:txBody>
      </p:sp>
      <p:sp>
        <p:nvSpPr>
          <p:cNvPr id="238" name="Shape 238"/>
          <p:cNvSpPr/>
          <p:nvPr/>
        </p:nvSpPr>
        <p:spPr>
          <a:xfrm rot="10614739">
            <a:off x="7052034" y="2766236"/>
            <a:ext cx="668460" cy="1609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76D6FF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39" name="Shape 239"/>
          <p:cNvSpPr/>
          <p:nvPr/>
        </p:nvSpPr>
        <p:spPr>
          <a:xfrm rot="14016123" flipH="1">
            <a:off x="8545872" y="2204864"/>
            <a:ext cx="632727" cy="2504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CE57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14" dur="7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ntr" presetSubtype="8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24" dur="7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5" presetClass="entr" presetSubtype="2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16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34" dur="7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5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6" animBg="1" advAuto="0"/>
      <p:bldP spid="233" grpId="7" animBg="1" advAuto="0"/>
      <p:bldP spid="235" grpId="5" animBg="1" advAuto="0"/>
      <p:bldP spid="236" grpId="1" animBg="1" advAuto="0"/>
      <p:bldP spid="237" grpId="3" animBg="1" advAuto="0"/>
      <p:bldP spid="238" grpId="2" animBg="1" advAuto="0"/>
      <p:bldP spid="239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roup 243"/>
          <p:cNvGrpSpPr/>
          <p:nvPr/>
        </p:nvGrpSpPr>
        <p:grpSpPr>
          <a:xfrm>
            <a:off x="110472" y="1144949"/>
            <a:ext cx="9866294" cy="4216395"/>
            <a:chOff x="-76200" y="-76200"/>
            <a:chExt cx="9866293" cy="4216394"/>
          </a:xfrm>
        </p:grpSpPr>
        <p:pic>
          <p:nvPicPr>
            <p:cNvPr id="242" name="image24-enhanced.jpe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713894" cy="40639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1" name="Picture 240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-76200"/>
              <a:ext cx="9866294" cy="4216395"/>
            </a:xfrm>
            <a:prstGeom prst="rect">
              <a:avLst/>
            </a:prstGeom>
            <a:effectLst/>
          </p:spPr>
        </p:pic>
      </p:grpSp>
      <p:grpSp>
        <p:nvGrpSpPr>
          <p:cNvPr id="246" name="Group 246"/>
          <p:cNvGrpSpPr/>
          <p:nvPr/>
        </p:nvGrpSpPr>
        <p:grpSpPr>
          <a:xfrm>
            <a:off x="110472" y="5488957"/>
            <a:ext cx="9866294" cy="3924771"/>
            <a:chOff x="-76200" y="-76200"/>
            <a:chExt cx="9866293" cy="3924770"/>
          </a:xfrm>
        </p:grpSpPr>
        <p:pic>
          <p:nvPicPr>
            <p:cNvPr id="245" name="image25-enhanced.jpe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713894" cy="37723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4" name="Picture 24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-76200"/>
              <a:ext cx="9866294" cy="3924771"/>
            </a:xfrm>
            <a:prstGeom prst="rect">
              <a:avLst/>
            </a:prstGeom>
            <a:effectLst/>
          </p:spPr>
        </p:pic>
      </p:grpSp>
      <p:sp>
        <p:nvSpPr>
          <p:cNvPr id="247" name="Shape 247"/>
          <p:cNvSpPr/>
          <p:nvPr/>
        </p:nvSpPr>
        <p:spPr>
          <a:xfrm>
            <a:off x="9424495" y="1708447"/>
            <a:ext cx="3158071" cy="3123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CE57"/>
          </a:solidFill>
          <a:ln w="50800">
            <a:solidFill>
              <a:srgbClr val="FFFFFF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3500" tIns="63500" rIns="63500" bIns="63500" anchor="ctr"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ปูพื้นบ่อด้วย</a:t>
            </a:r>
            <a: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พลาสติก</a:t>
            </a:r>
            <a:endParaRPr lang="th-TH" sz="28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HDPE </a:t>
            </a: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หนา</a:t>
            </a:r>
            <a: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1.5 </a:t>
            </a: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มม</a:t>
            </a:r>
            <a: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.</a:t>
            </a:r>
          </a:p>
        </p:txBody>
      </p:sp>
      <p:sp>
        <p:nvSpPr>
          <p:cNvPr id="248" name="Shape 248"/>
          <p:cNvSpPr/>
          <p:nvPr/>
        </p:nvSpPr>
        <p:spPr>
          <a:xfrm rot="16631104" flipH="1">
            <a:off x="7307680" y="1430624"/>
            <a:ext cx="744603" cy="3243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FFFF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49" name="Shape 249"/>
          <p:cNvSpPr/>
          <p:nvPr/>
        </p:nvSpPr>
        <p:spPr>
          <a:xfrm>
            <a:off x="9424495" y="5812904"/>
            <a:ext cx="3342601" cy="3217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CE57"/>
          </a:solidFill>
          <a:ln w="50800">
            <a:solidFill>
              <a:srgbClr val="FFFFFF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บดอัด</a:t>
            </a:r>
            <a:endParaRPr lang="th-TH" sz="28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ด้วยดินเหนียว</a:t>
            </a:r>
            <a: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b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</a:b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ป้องกันการฉีกขาด</a:t>
            </a:r>
            <a: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ก่อนนำ</a:t>
            </a:r>
            <a:r>
              <a:rPr lang="th-TH"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มาฝังกลบ</a:t>
            </a:r>
            <a:endParaRPr sz="28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50" name="Shape 250"/>
          <p:cNvSpPr/>
          <p:nvPr/>
        </p:nvSpPr>
        <p:spPr>
          <a:xfrm rot="16631104" flipH="1">
            <a:off x="7307680" y="5630739"/>
            <a:ext cx="744603" cy="32436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FFFF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-28317" y="-15030"/>
            <a:ext cx="13061433" cy="984484"/>
          </a:xfrm>
          <a:prstGeom prst="rect">
            <a:avLst/>
          </a:prstGeom>
          <a:solidFill>
            <a:srgbClr val="000000">
              <a:alpha val="801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2571840" y="148918"/>
            <a:ext cx="786112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aseline="-300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การจัดเตรียมพื้นหลุมฝังกลบ</a:t>
            </a: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มูลฝอยตามหลักสุขาภิบาล</a:t>
            </a:r>
            <a:endParaRPr sz="36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9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12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9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20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1" animBg="1" advAuto="0"/>
      <p:bldP spid="248" grpId="2" animBg="1" advAuto="0"/>
      <p:bldP spid="249" grpId="3" animBg="1" advAuto="0"/>
      <p:bldP spid="250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/>
        </p:nvSpPr>
        <p:spPr>
          <a:xfrm>
            <a:off x="-28317" y="-15030"/>
            <a:ext cx="13061433" cy="984484"/>
          </a:xfrm>
          <a:prstGeom prst="rect">
            <a:avLst/>
          </a:prstGeom>
          <a:solidFill>
            <a:srgbClr val="000000">
              <a:alpha val="801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55" name="Picture 25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10" y="1185702"/>
            <a:ext cx="10266180" cy="7756785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  <p:sp>
        <p:nvSpPr>
          <p:cNvPr id="256" name="Shape 256"/>
          <p:cNvSpPr/>
          <p:nvPr/>
        </p:nvSpPr>
        <p:spPr>
          <a:xfrm>
            <a:off x="3909544" y="148918"/>
            <a:ext cx="518571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aseline="-300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การวางระบบท่อระบายน้ำชะ</a:t>
            </a: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endParaRPr sz="36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9408781" y="2917518"/>
            <a:ext cx="3214299" cy="726150"/>
          </a:xfrm>
          <a:prstGeom prst="roundRect">
            <a:avLst>
              <a:gd name="adj" fmla="val 26234"/>
            </a:avLst>
          </a:prstGeom>
          <a:solidFill>
            <a:srgbClr val="FF7E79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sz="2800" b="1" baseline="0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ท่อระบายน้ำชะ</a:t>
            </a: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58" name="Shape 258"/>
          <p:cNvSpPr/>
          <p:nvPr/>
        </p:nvSpPr>
        <p:spPr>
          <a:xfrm rot="14016123" flipH="1">
            <a:off x="8089402" y="2849647"/>
            <a:ext cx="632727" cy="2504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7E79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7" dur="7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11" dur="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animBg="1" advAuto="0"/>
      <p:bldP spid="258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01_HOD VSPP\Site Visit\Presentation\150408 HLF บ่อฝังกลบขยะใหม่ 50% ก้นหลุม.MOV_000424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311"/>
            <a:ext cx="13076048" cy="73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Shape 260"/>
          <p:cNvSpPr/>
          <p:nvPr/>
        </p:nvSpPr>
        <p:spPr>
          <a:xfrm>
            <a:off x="-28317" y="-15030"/>
            <a:ext cx="13061433" cy="984484"/>
          </a:xfrm>
          <a:prstGeom prst="rect">
            <a:avLst/>
          </a:prstGeom>
          <a:solidFill>
            <a:srgbClr val="000000">
              <a:alpha val="801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2920500" y="148918"/>
            <a:ext cx="716382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aseline="-300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ภาพรวมของ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</a:t>
            </a:r>
            <a:r>
              <a:rPr lang="th-TH"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รฝัง</a:t>
            </a: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กลบมูลฝอยตามหลักสุขาภิบาล</a:t>
            </a:r>
            <a:endParaRPr sz="36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64" name="Shape 264"/>
          <p:cNvSpPr/>
          <p:nvPr/>
        </p:nvSpPr>
        <p:spPr>
          <a:xfrm rot="2352024">
            <a:off x="1674006" y="6148740"/>
            <a:ext cx="907967" cy="3305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D4FB79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66763" y="8818239"/>
            <a:ext cx="9111958" cy="726150"/>
          </a:xfrm>
          <a:prstGeom prst="roundRect">
            <a:avLst>
              <a:gd name="adj" fmla="val 26234"/>
            </a:avLst>
          </a:prstGeom>
          <a:solidFill>
            <a:srgbClr val="D4FB79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ปิดทับด้วยดินหนา </a:t>
            </a:r>
            <a:r>
              <a:rPr lang="en-US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15 </a:t>
            </a: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ซม. หลังฝังกลบมูลฝอยแล้วเสร็จ ทุกวัน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9" name="Shape 264"/>
          <p:cNvSpPr/>
          <p:nvPr/>
        </p:nvSpPr>
        <p:spPr>
          <a:xfrm rot="14329516" flipH="1">
            <a:off x="8802992" y="82651"/>
            <a:ext cx="751459" cy="5619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D4FB79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263"/>
          <p:cNvSpPr/>
          <p:nvPr/>
        </p:nvSpPr>
        <p:spPr>
          <a:xfrm>
            <a:off x="10390832" y="1063236"/>
            <a:ext cx="2685217" cy="726150"/>
          </a:xfrm>
          <a:prstGeom prst="roundRect">
            <a:avLst>
              <a:gd name="adj" fmla="val 26234"/>
            </a:avLst>
          </a:prstGeom>
          <a:solidFill>
            <a:srgbClr val="D4FB79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พื้นที่เปิด</a:t>
            </a:r>
            <a:r>
              <a:rPr lang="en-US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-</a:t>
            </a: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ทำงาน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1" name="Shape 264"/>
          <p:cNvSpPr/>
          <p:nvPr/>
        </p:nvSpPr>
        <p:spPr>
          <a:xfrm rot="14329516" flipH="1">
            <a:off x="9407826" y="1776237"/>
            <a:ext cx="1336738" cy="4281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D4FB79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Shape 263"/>
          <p:cNvSpPr/>
          <p:nvPr/>
        </p:nvSpPr>
        <p:spPr>
          <a:xfrm>
            <a:off x="10390833" y="2166219"/>
            <a:ext cx="2707862" cy="726150"/>
          </a:xfrm>
          <a:prstGeom prst="roundRect">
            <a:avLst>
              <a:gd name="adj" fmla="val 26234"/>
            </a:avLst>
          </a:prstGeom>
          <a:solidFill>
            <a:srgbClr val="D4FB79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ถนนชั่วคราว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3" name="Shape 264"/>
          <p:cNvSpPr/>
          <p:nvPr/>
        </p:nvSpPr>
        <p:spPr>
          <a:xfrm rot="7294425">
            <a:off x="4457566" y="468632"/>
            <a:ext cx="581148" cy="4217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D4FB79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hape 263"/>
          <p:cNvSpPr/>
          <p:nvPr/>
        </p:nvSpPr>
        <p:spPr>
          <a:xfrm>
            <a:off x="56767" y="1025290"/>
            <a:ext cx="3221195" cy="726150"/>
          </a:xfrm>
          <a:prstGeom prst="roundRect">
            <a:avLst>
              <a:gd name="adj" fmla="val 26234"/>
            </a:avLst>
          </a:prstGeom>
          <a:solidFill>
            <a:srgbClr val="D4FB79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เตรียมหลุมต่อไป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5" name="Shape 264"/>
          <p:cNvSpPr/>
          <p:nvPr/>
        </p:nvSpPr>
        <p:spPr>
          <a:xfrm rot="15403225" flipH="1">
            <a:off x="6150290" y="806924"/>
            <a:ext cx="775468" cy="2066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D4FB79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hape 263"/>
          <p:cNvSpPr/>
          <p:nvPr/>
        </p:nvSpPr>
        <p:spPr>
          <a:xfrm>
            <a:off x="6350497" y="969454"/>
            <a:ext cx="3096344" cy="726150"/>
          </a:xfrm>
          <a:prstGeom prst="roundRect">
            <a:avLst>
              <a:gd name="adj" fmla="val 26234"/>
            </a:avLst>
          </a:prstGeom>
          <a:solidFill>
            <a:srgbClr val="D4FB79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หลุมฝังกลบ ปิดแล้ว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293224" y="4642338"/>
            <a:ext cx="1100590" cy="576000"/>
          </a:xfrm>
          <a:custGeom>
            <a:avLst/>
            <a:gdLst>
              <a:gd name="connsiteX0" fmla="*/ 306179 w 1100590"/>
              <a:gd name="connsiteY0" fmla="*/ 0 h 674422"/>
              <a:gd name="connsiteX1" fmla="*/ 0 w 1100590"/>
              <a:gd name="connsiteY1" fmla="*/ 513057 h 674422"/>
              <a:gd name="connsiteX2" fmla="*/ 1030251 w 1100590"/>
              <a:gd name="connsiteY2" fmla="*/ 674422 h 674422"/>
              <a:gd name="connsiteX3" fmla="*/ 1100590 w 1100590"/>
              <a:gd name="connsiteY3" fmla="*/ 231704 h 674422"/>
              <a:gd name="connsiteX4" fmla="*/ 777860 w 1100590"/>
              <a:gd name="connsiteY4" fmla="*/ 78614 h 674422"/>
              <a:gd name="connsiteX5" fmla="*/ 306179 w 1100590"/>
              <a:gd name="connsiteY5" fmla="*/ 0 h 67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590" h="674422">
                <a:moveTo>
                  <a:pt x="306179" y="0"/>
                </a:moveTo>
                <a:lnTo>
                  <a:pt x="0" y="513057"/>
                </a:lnTo>
                <a:lnTo>
                  <a:pt x="1030251" y="674422"/>
                </a:lnTo>
                <a:lnTo>
                  <a:pt x="1100590" y="231704"/>
                </a:lnTo>
                <a:lnTo>
                  <a:pt x="777860" y="78614"/>
                </a:lnTo>
                <a:lnTo>
                  <a:pt x="306179" y="0"/>
                </a:lnTo>
                <a:close/>
              </a:path>
            </a:pathLst>
          </a:custGeom>
          <a:solidFill>
            <a:srgbClr val="808785">
              <a:alpha val="0"/>
            </a:srgbClr>
          </a:solidFill>
          <a:ln w="254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8" name="Shape 264"/>
          <p:cNvSpPr/>
          <p:nvPr/>
        </p:nvSpPr>
        <p:spPr>
          <a:xfrm rot="6621638">
            <a:off x="2644846" y="5534461"/>
            <a:ext cx="429802" cy="15340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D4FB79"/>
            </a:solidFill>
            <a:headEnd type="oval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17" y="4588768"/>
            <a:ext cx="2394609" cy="1712743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7937233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31" dur="7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35"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750"/>
                            </p:stCondLst>
                            <p:childTnLst>
                              <p:par>
                                <p:cTn id="48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animBg="1" advAuto="0"/>
      <p:bldP spid="263" grpId="0" animBg="1" advAuto="0"/>
      <p:bldP spid="9" grpId="0" animBg="1" advAuto="0"/>
      <p:bldP spid="8" grpId="0" animBg="1" advAuto="0"/>
      <p:bldP spid="11" grpId="0" animBg="1" advAuto="0"/>
      <p:bldP spid="10" grpId="0" animBg="1" advAuto="0"/>
      <p:bldP spid="13" grpId="0" animBg="1" advAuto="0"/>
      <p:bldP spid="12" grpId="0" animBg="1" advAuto="0"/>
      <p:bldP spid="15" grpId="0" animBg="1" advAuto="0"/>
      <p:bldP spid="14" grpId="0" animBg="1" advAuto="0"/>
      <p:bldP spid="16" grpId="0" animBg="1"/>
      <p:bldP spid="18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82">
            <a:extLst>
              <a:ext uri="{FF2B5EF4-FFF2-40B4-BE49-F238E27FC236}">
                <a16:creationId xmlns:a16="http://schemas.microsoft.com/office/drawing/2014/main" id="{B5C38D1D-E444-471B-81CE-75DD26DB6535}"/>
              </a:ext>
            </a:extLst>
          </p:cNvPr>
          <p:cNvSpPr/>
          <p:nvPr/>
        </p:nvSpPr>
        <p:spPr>
          <a:xfrm>
            <a:off x="5638304" y="0"/>
            <a:ext cx="7366496" cy="876403"/>
          </a:xfrm>
          <a:prstGeom prst="rect">
            <a:avLst/>
          </a:prstGeom>
          <a:gradFill>
            <a:gsLst>
              <a:gs pos="73000">
                <a:srgbClr val="FFFFFF"/>
              </a:gs>
              <a:gs pos="40000">
                <a:srgbClr val="FFFFFF">
                  <a:alpha val="88000"/>
                </a:srgb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5638304" cy="422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048" y="187600"/>
            <a:ext cx="9649513" cy="533479"/>
          </a:xfr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  <a:sym typeface="supermarket"/>
              </a:rPr>
              <a:t>การวางท่อระบายน้ำและก๊าซ </a:t>
            </a:r>
            <a:r>
              <a:rPr lang="th-TH"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ของศูนย์กำจัดขยะแบบผสมผสานบ้านตาล</a:t>
            </a:r>
            <a:endParaRPr lang="th-TH" sz="28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  <a:sym typeface="supermarket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6605" y="4335027"/>
            <a:ext cx="3250789" cy="433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F6998E-CBCF-49EA-BD87-69E838425AF1}"/>
              </a:ext>
            </a:extLst>
          </p:cNvPr>
          <p:cNvSpPr txBox="1">
            <a:spLocks/>
          </p:cNvSpPr>
          <p:nvPr/>
        </p:nvSpPr>
        <p:spPr>
          <a:xfrm>
            <a:off x="33273" y="8789233"/>
            <a:ext cx="3957455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  <a:lvl2pPr indent="228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2pPr>
            <a:lvl3pPr indent="457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3pPr>
            <a:lvl4pPr indent="685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4pPr>
            <a:lvl5pPr indent="9144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5pPr>
            <a:lvl6pPr indent="11430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6pPr>
            <a:lvl7pPr indent="1371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7pPr>
            <a:lvl8pPr indent="1600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8pPr>
            <a:lvl9pPr indent="1828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น้ำชะขยะที่ถูกก๊าซชีวภาพดันขึ้นมา</a:t>
            </a:r>
          </a:p>
          <a:p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ตามท่อระบายก๊าซ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C0DA01-6385-401F-95B3-D5FAF1DCB65B}"/>
              </a:ext>
            </a:extLst>
          </p:cNvPr>
          <p:cNvSpPr txBox="1">
            <a:spLocks/>
          </p:cNvSpPr>
          <p:nvPr/>
        </p:nvSpPr>
        <p:spPr>
          <a:xfrm>
            <a:off x="5638304" y="938063"/>
            <a:ext cx="648072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  <a:lvl2pPr indent="228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2pPr>
            <a:lvl3pPr indent="457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3pPr>
            <a:lvl4pPr indent="685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4pPr>
            <a:lvl5pPr indent="9144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5pPr>
            <a:lvl6pPr indent="11430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6pPr>
            <a:lvl7pPr indent="1371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7pPr>
            <a:lvl8pPr indent="1600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8pPr>
            <a:lvl9pPr indent="1828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การใช้ไม้ไผ่เพื่มพื้นที่ผิวการระบาย และป้องกันการอุดตัน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410CA-CD11-4C3D-99F6-5929C21DF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17" y="1753652"/>
            <a:ext cx="5998083" cy="799744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-28317" y="-15030"/>
            <a:ext cx="13061433" cy="984484"/>
          </a:xfrm>
          <a:prstGeom prst="rect">
            <a:avLst/>
          </a:prstGeom>
          <a:solidFill>
            <a:srgbClr val="000000">
              <a:alpha val="801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3" name="Shape 283"/>
          <p:cNvSpPr/>
          <p:nvPr/>
        </p:nvSpPr>
        <p:spPr>
          <a:xfrm>
            <a:off x="1052190" y="148917"/>
            <a:ext cx="1090042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aseline="-375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ล้างรถบรรทุก</a:t>
            </a: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ก่อนออกจากหลุมฝังกลบ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เพื่อป้องกันการส่งกลิ่นรบกวน</a:t>
            </a:r>
            <a:endParaRPr sz="36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84" name="Picture 28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92" y="1991304"/>
            <a:ext cx="11937016" cy="6360884"/>
          </a:xfrm>
          <a:prstGeom prst="rect">
            <a:avLst/>
          </a:prstGeom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ropbox\PPT\32601796_10209613524448852_748214613274787840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5416"/>
            <a:ext cx="6110986" cy="455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" name="Shape 309"/>
          <p:cNvSpPr/>
          <p:nvPr/>
        </p:nvSpPr>
        <p:spPr>
          <a:xfrm>
            <a:off x="-28317" y="-15030"/>
            <a:ext cx="13061433" cy="984484"/>
          </a:xfrm>
          <a:prstGeom prst="rect">
            <a:avLst/>
          </a:prstGeom>
          <a:solidFill>
            <a:srgbClr val="000000">
              <a:alpha val="801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6" name="Group 316"/>
          <p:cNvGrpSpPr/>
          <p:nvPr/>
        </p:nvGrpSpPr>
        <p:grpSpPr>
          <a:xfrm>
            <a:off x="6551969" y="5376794"/>
            <a:ext cx="5565053" cy="4211889"/>
            <a:chOff x="-76200" y="-76200"/>
            <a:chExt cx="5565051" cy="4211888"/>
          </a:xfrm>
        </p:grpSpPr>
        <p:pic>
          <p:nvPicPr>
            <p:cNvPr id="315" name="image37-enhanced.jpeg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412652" cy="40594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4" name="Picture 3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76200" y="-76200"/>
              <a:ext cx="5565052" cy="4211889"/>
            </a:xfrm>
            <a:prstGeom prst="rect">
              <a:avLst/>
            </a:prstGeom>
            <a:effectLst/>
          </p:spPr>
        </p:pic>
      </p:grpSp>
      <p:sp>
        <p:nvSpPr>
          <p:cNvPr id="318" name="Shape 318"/>
          <p:cNvSpPr/>
          <p:nvPr/>
        </p:nvSpPr>
        <p:spPr>
          <a:xfrm>
            <a:off x="5006808" y="148918"/>
            <a:ext cx="299120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aseline="-300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การปิดทับชั้นสุดท้าย</a:t>
            </a:r>
            <a:endParaRPr sz="3600" b="1" baseline="0" dirty="0">
              <a:solidFill>
                <a:srgbClr val="FFFFFF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321" name="Shape 321"/>
          <p:cNvSpPr/>
          <p:nvPr/>
        </p:nvSpPr>
        <p:spPr>
          <a:xfrm rot="14867043" flipH="1">
            <a:off x="4984625" y="1140187"/>
            <a:ext cx="599084" cy="341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2600"/>
            </a:solidFill>
            <a:headEnd type="oval"/>
            <a:tailEnd type="triangle"/>
          </a:ln>
          <a:effectLst>
            <a:outerShdw blurRad="190500" dist="8455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Shape 323"/>
          <p:cNvSpPr/>
          <p:nvPr/>
        </p:nvSpPr>
        <p:spPr>
          <a:xfrm rot="4852593" flipH="1">
            <a:off x="6970475" y="6895050"/>
            <a:ext cx="800801" cy="3323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2600"/>
            </a:solidFill>
            <a:headEnd type="oval"/>
            <a:tailEnd type="triangle"/>
          </a:ln>
          <a:effectLst>
            <a:outerShdw blurRad="190500" dist="8455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2829992" y="8117160"/>
            <a:ext cx="3622840" cy="1158198"/>
          </a:xfrm>
          <a:prstGeom prst="roundRect">
            <a:avLst>
              <a:gd name="adj" fmla="val 26234"/>
            </a:avLst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algn="l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การระบายน้ำฝนส่วนเกินทิ้ง</a:t>
            </a:r>
          </a:p>
          <a:p>
            <a:pPr algn="l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จากหลังหลุมฝังกลบมูลฝอย</a:t>
            </a:r>
          </a:p>
        </p:txBody>
      </p:sp>
      <p:sp>
        <p:nvSpPr>
          <p:cNvPr id="317" name="Shape 317"/>
          <p:cNvSpPr/>
          <p:nvPr/>
        </p:nvSpPr>
        <p:spPr>
          <a:xfrm>
            <a:off x="6422956" y="1438195"/>
            <a:ext cx="6344140" cy="1206358"/>
          </a:xfrm>
          <a:prstGeom prst="roundRect">
            <a:avLst>
              <a:gd name="adj" fmla="val 26234"/>
            </a:avLst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A61702"/>
                </a:solidFill>
              </a:defRPr>
            </a:lvl1pPr>
          </a:lstStyle>
          <a:p>
            <a:pPr algn="l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ปิดคลุมด้วยพลาสติก </a:t>
            </a:r>
            <a:r>
              <a:rPr lang="en-US" sz="2800" b="1" baseline="0" dirty="0">
                <a:latin typeface="TH Niramit AS" panose="02000506000000020004" pitchFamily="2" charset="-34"/>
                <a:cs typeface="TH Niramit AS" panose="02000506000000020004" pitchFamily="2" charset="-34"/>
              </a:rPr>
              <a:t>HDPE </a:t>
            </a:r>
            <a:r>
              <a:rPr lang="th-TH" sz="2800" b="1" baseline="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เพื่อเก็บรวบรวมก๊าซชีวภาพและป้องกันน้ำฝนซึมเข้าหลุมฝังกลบมูลฝอยมากเกินไป</a:t>
            </a:r>
          </a:p>
        </p:txBody>
      </p:sp>
    </p:spTree>
    <p:extLst>
      <p:ext uri="{BB962C8B-B14F-4D97-AF65-F5344CB8AC3E}">
        <p14:creationId xmlns:p14="http://schemas.microsoft.com/office/powerpoint/2010/main" val="4248735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down)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1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down)">
                                      <p:cBhvr>
                                        <p:cTn id="16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 advAuto="0"/>
      <p:bldP spid="323" grpId="0" animBg="1" advAuto="0"/>
      <p:bldP spid="320" grpId="0" animBg="1" advAuto="0"/>
      <p:bldP spid="317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368" y="0"/>
            <a:ext cx="13033547" cy="976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" name="Shape 325"/>
          <p:cNvSpPr/>
          <p:nvPr/>
        </p:nvSpPr>
        <p:spPr>
          <a:xfrm>
            <a:off x="-28317" y="-15030"/>
            <a:ext cx="13061433" cy="984484"/>
          </a:xfrm>
          <a:prstGeom prst="rect">
            <a:avLst/>
          </a:prstGeom>
          <a:solidFill>
            <a:srgbClr val="000000">
              <a:alpha val="8014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4721474" y="148918"/>
            <a:ext cx="356187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aseline="-300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3600" b="1" baseline="0" dirty="0">
                <a:solidFill>
                  <a:srgbClr val="F8F8F8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ระบบบำบัดน้ำชะมูลฝอย</a:t>
            </a:r>
            <a:endParaRPr sz="3600" b="1" baseline="0" dirty="0">
              <a:solidFill>
                <a:srgbClr val="F8F8F8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435005" y="4237290"/>
            <a:ext cx="10497787" cy="3859480"/>
          </a:xfrm>
          <a:custGeom>
            <a:avLst/>
            <a:gdLst>
              <a:gd name="connsiteX0" fmla="*/ 10462161 w 10497787"/>
              <a:gd name="connsiteY0" fmla="*/ 3788228 h 3859480"/>
              <a:gd name="connsiteX1" fmla="*/ 724395 w 10497787"/>
              <a:gd name="connsiteY1" fmla="*/ 3859480 h 3859480"/>
              <a:gd name="connsiteX2" fmla="*/ 2244436 w 10497787"/>
              <a:gd name="connsiteY2" fmla="*/ 1140031 h 3859480"/>
              <a:gd name="connsiteX3" fmla="*/ 0 w 10497787"/>
              <a:gd name="connsiteY3" fmla="*/ 1116280 h 3859480"/>
              <a:gd name="connsiteX4" fmla="*/ 1341912 w 10497787"/>
              <a:gd name="connsiteY4" fmla="*/ 154379 h 3859480"/>
              <a:gd name="connsiteX5" fmla="*/ 6519553 w 10497787"/>
              <a:gd name="connsiteY5" fmla="*/ 0 h 3859480"/>
              <a:gd name="connsiteX6" fmla="*/ 10497787 w 10497787"/>
              <a:gd name="connsiteY6" fmla="*/ 3705101 h 3859480"/>
              <a:gd name="connsiteX7" fmla="*/ 10462161 w 10497787"/>
              <a:gd name="connsiteY7" fmla="*/ 3788228 h 385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97787" h="3859480">
                <a:moveTo>
                  <a:pt x="10462161" y="3788228"/>
                </a:moveTo>
                <a:lnTo>
                  <a:pt x="724395" y="3859480"/>
                </a:lnTo>
                <a:lnTo>
                  <a:pt x="2244436" y="1140031"/>
                </a:lnTo>
                <a:lnTo>
                  <a:pt x="0" y="1116280"/>
                </a:lnTo>
                <a:lnTo>
                  <a:pt x="1341912" y="154379"/>
                </a:lnTo>
                <a:lnTo>
                  <a:pt x="6519553" y="0"/>
                </a:lnTo>
                <a:lnTo>
                  <a:pt x="10497787" y="3705101"/>
                </a:lnTo>
                <a:lnTo>
                  <a:pt x="10462161" y="3788228"/>
                </a:lnTo>
                <a:close/>
              </a:path>
            </a:pathLst>
          </a:cu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120738" y="3455719"/>
            <a:ext cx="5510150" cy="855024"/>
          </a:xfrm>
          <a:custGeom>
            <a:avLst/>
            <a:gdLst>
              <a:gd name="connsiteX0" fmla="*/ 5510150 w 5510150"/>
              <a:gd name="connsiteY0" fmla="*/ 771897 h 855024"/>
              <a:gd name="connsiteX1" fmla="*/ 0 w 5510150"/>
              <a:gd name="connsiteY1" fmla="*/ 855024 h 855024"/>
              <a:gd name="connsiteX2" fmla="*/ 1056904 w 5510150"/>
              <a:gd name="connsiteY2" fmla="*/ 166255 h 855024"/>
              <a:gd name="connsiteX3" fmla="*/ 4037610 w 5510150"/>
              <a:gd name="connsiteY3" fmla="*/ 0 h 855024"/>
              <a:gd name="connsiteX4" fmla="*/ 4132613 w 5510150"/>
              <a:gd name="connsiteY4" fmla="*/ 35626 h 855024"/>
              <a:gd name="connsiteX5" fmla="*/ 5510150 w 5510150"/>
              <a:gd name="connsiteY5" fmla="*/ 771897 h 85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10150" h="855024">
                <a:moveTo>
                  <a:pt x="5510150" y="771897"/>
                </a:moveTo>
                <a:lnTo>
                  <a:pt x="0" y="855024"/>
                </a:lnTo>
                <a:lnTo>
                  <a:pt x="1056904" y="166255"/>
                </a:lnTo>
                <a:lnTo>
                  <a:pt x="4037610" y="0"/>
                </a:lnTo>
                <a:lnTo>
                  <a:pt x="4132613" y="35626"/>
                </a:lnTo>
                <a:lnTo>
                  <a:pt x="5510150" y="771897"/>
                </a:lnTo>
                <a:close/>
              </a:path>
            </a:pathLst>
          </a:custGeom>
          <a:noFill/>
          <a:ln w="38100" cap="flat">
            <a:solidFill>
              <a:srgbClr val="FF33CC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072748" y="3289465"/>
            <a:ext cx="3895107" cy="1436914"/>
          </a:xfrm>
          <a:custGeom>
            <a:avLst/>
            <a:gdLst>
              <a:gd name="connsiteX0" fmla="*/ 3895107 w 3895107"/>
              <a:gd name="connsiteY0" fmla="*/ 1436914 h 1436914"/>
              <a:gd name="connsiteX1" fmla="*/ 1686296 w 3895107"/>
              <a:gd name="connsiteY1" fmla="*/ 973777 h 1436914"/>
              <a:gd name="connsiteX2" fmla="*/ 0 w 3895107"/>
              <a:gd name="connsiteY2" fmla="*/ 510639 h 1436914"/>
              <a:gd name="connsiteX3" fmla="*/ 700644 w 3895107"/>
              <a:gd name="connsiteY3" fmla="*/ 106878 h 1436914"/>
              <a:gd name="connsiteX4" fmla="*/ 2018805 w 3895107"/>
              <a:gd name="connsiteY4" fmla="*/ 0 h 1436914"/>
              <a:gd name="connsiteX5" fmla="*/ 3883231 w 3895107"/>
              <a:gd name="connsiteY5" fmla="*/ 11875 h 1436914"/>
              <a:gd name="connsiteX6" fmla="*/ 3895107 w 3895107"/>
              <a:gd name="connsiteY6" fmla="*/ 1436914 h 143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5107" h="1436914">
                <a:moveTo>
                  <a:pt x="3895107" y="1436914"/>
                </a:moveTo>
                <a:lnTo>
                  <a:pt x="1686296" y="973777"/>
                </a:lnTo>
                <a:lnTo>
                  <a:pt x="0" y="510639"/>
                </a:lnTo>
                <a:lnTo>
                  <a:pt x="700644" y="106878"/>
                </a:lnTo>
                <a:lnTo>
                  <a:pt x="2018805" y="0"/>
                </a:lnTo>
                <a:lnTo>
                  <a:pt x="3883231" y="11875"/>
                </a:lnTo>
                <a:cubicBezTo>
                  <a:pt x="3887190" y="486888"/>
                  <a:pt x="3891148" y="961901"/>
                  <a:pt x="3895107" y="1436914"/>
                </a:cubicBezTo>
                <a:close/>
              </a:path>
            </a:pathLst>
          </a:custGeom>
          <a:noFill/>
          <a:ln w="38100" cap="flat">
            <a:solidFill>
              <a:srgbClr val="FFFF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15" name="Shape 321"/>
          <p:cNvSpPr/>
          <p:nvPr/>
        </p:nvSpPr>
        <p:spPr>
          <a:xfrm rot="6652878">
            <a:off x="3381139" y="408011"/>
            <a:ext cx="1479198" cy="4289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33CC"/>
            </a:solidFill>
            <a:headEnd type="oval"/>
            <a:tailEnd type="triangle"/>
          </a:ln>
          <a:effectLst>
            <a:outerShdw blurRad="190500" dist="8455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321"/>
          <p:cNvSpPr/>
          <p:nvPr/>
        </p:nvSpPr>
        <p:spPr>
          <a:xfrm rot="18956401">
            <a:off x="7414421" y="7407257"/>
            <a:ext cx="1479198" cy="1536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0000"/>
            </a:solidFill>
            <a:headEnd type="oval"/>
            <a:tailEnd type="triangle"/>
          </a:ln>
          <a:effectLst>
            <a:outerShdw blurRad="190500" dist="8455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5903968" y="8699360"/>
            <a:ext cx="3853025" cy="726149"/>
          </a:xfrm>
          <a:prstGeom prst="roundRect">
            <a:avLst>
              <a:gd name="adj" fmla="val 26234"/>
            </a:avLst>
          </a:prstGeom>
          <a:solidFill>
            <a:srgbClr val="8CE1FF"/>
          </a:solidFill>
          <a:ln w="38100">
            <a:solidFill>
              <a:srgbClr val="FF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บ่อหมักแบบไร้อากาศ</a:t>
            </a:r>
            <a:endParaRPr sz="24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" name="Shape 321"/>
          <p:cNvSpPr/>
          <p:nvPr/>
        </p:nvSpPr>
        <p:spPr>
          <a:xfrm rot="13273201" flipH="1">
            <a:off x="10949937" y="1219644"/>
            <a:ext cx="1199048" cy="2682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4" h="21600" extrusionOk="0">
                <a:moveTo>
                  <a:pt x="7648" y="21600"/>
                </a:moveTo>
                <a:cubicBezTo>
                  <a:pt x="2105" y="19641"/>
                  <a:pt x="-786" y="16276"/>
                  <a:pt x="186" y="12904"/>
                </a:cubicBezTo>
                <a:cubicBezTo>
                  <a:pt x="941" y="10286"/>
                  <a:pt x="3771" y="8083"/>
                  <a:pt x="6937" y="6159"/>
                </a:cubicBezTo>
                <a:cubicBezTo>
                  <a:pt x="10816" y="3802"/>
                  <a:pt x="15454" y="1716"/>
                  <a:pt x="20814" y="0"/>
                </a:cubicBezTo>
              </a:path>
            </a:pathLst>
          </a:custGeom>
          <a:ln w="63500">
            <a:solidFill>
              <a:srgbClr val="FFFF00"/>
            </a:solidFill>
            <a:headEnd type="oval"/>
            <a:tailEnd type="triangle"/>
          </a:ln>
          <a:effectLst>
            <a:outerShdw blurRad="190500" dist="8455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9598744" y="1132384"/>
            <a:ext cx="3334048" cy="726149"/>
          </a:xfrm>
          <a:prstGeom prst="roundRect">
            <a:avLst>
              <a:gd name="adj" fmla="val 26234"/>
            </a:avLst>
          </a:prstGeom>
          <a:solidFill>
            <a:srgbClr val="8CE1FF"/>
          </a:solidFill>
          <a:ln w="38100">
            <a:solidFill>
              <a:srgbClr val="FFFF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000" baseline="-5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4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แปลงต้นไม้</a:t>
            </a:r>
            <a:endParaRPr sz="24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8" name="Shape 333"/>
          <p:cNvSpPr/>
          <p:nvPr/>
        </p:nvSpPr>
        <p:spPr>
          <a:xfrm>
            <a:off x="0" y="1276400"/>
            <a:ext cx="2435005" cy="726149"/>
          </a:xfrm>
          <a:prstGeom prst="roundRect">
            <a:avLst>
              <a:gd name="adj" fmla="val 26234"/>
            </a:avLst>
          </a:prstGeom>
          <a:solidFill>
            <a:srgbClr val="8CE1FF"/>
          </a:solidFill>
          <a:ln w="38100">
            <a:solidFill>
              <a:srgbClr val="FF00FF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บ่อผึ่ง</a:t>
            </a:r>
            <a:endParaRPr sz="24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80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roup 389" descr="D:\CDM Hod Project\CDM TVT\BOI\Present\landfill-profile.jpg"/>
          <p:cNvGrpSpPr/>
          <p:nvPr/>
        </p:nvGrpSpPr>
        <p:grpSpPr>
          <a:xfrm>
            <a:off x="8214" y="684066"/>
            <a:ext cx="12988372" cy="9117835"/>
            <a:chOff x="-635000" y="-609600"/>
            <a:chExt cx="12988371" cy="9117834"/>
          </a:xfrm>
        </p:grpSpPr>
        <p:pic>
          <p:nvPicPr>
            <p:cNvPr id="388" name="image47-enhanced.jpeg" descr="D:\CDM Hod Project\CDM TVT\BOI\Present\landfill-profile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794572" cy="79748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7" name="Picture 38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5000" y="-609600"/>
              <a:ext cx="12988372" cy="9117835"/>
            </a:xfrm>
            <a:prstGeom prst="rect">
              <a:avLst/>
            </a:prstGeom>
            <a:effectLst/>
          </p:spPr>
        </p:pic>
      </p:grpSp>
      <p:sp>
        <p:nvSpPr>
          <p:cNvPr id="390" name="Shape 390"/>
          <p:cNvSpPr/>
          <p:nvPr/>
        </p:nvSpPr>
        <p:spPr>
          <a:xfrm>
            <a:off x="3500968" y="252834"/>
            <a:ext cx="588622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aseline="-27272"/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3600" b="1" baseline="0" dirty="0" err="1">
                <a:solidFill>
                  <a:srgbClr val="535353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การเกิดก๊าซชีวภาพในหลุมฝังกลบ</a:t>
            </a:r>
            <a:r>
              <a:rPr lang="th-TH" sz="3600" b="1" baseline="0" dirty="0">
                <a:solidFill>
                  <a:srgbClr val="535353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endParaRPr sz="3600" b="1" baseline="0" dirty="0">
              <a:solidFill>
                <a:srgbClr val="53535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391" name="Picture 39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59" y="4698638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2" name="Picture 39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463" y="4376902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3" name="Picture 39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65" y="4089034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4" name="Picture 39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268" y="3885832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5" name="Picture 39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70" y="3682631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6" name="Picture 39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074" y="3479429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7" name="Picture 39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90" y="4089034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8" name="Picture 39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86" y="3581031"/>
            <a:ext cx="417118" cy="627258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399" name="Picture 39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81" y="3073027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401" name="Picture 40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91" y="2971426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402" name="Picture 40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87" y="2565023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403" name="Picture 40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08" y="2361822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404" name="Picture 40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19" y="2768225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405" name="Picture 40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98" y="2565023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pic>
        <p:nvPicPr>
          <p:cNvPr id="406" name="Picture 40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03" y="2158620"/>
            <a:ext cx="417118" cy="627259"/>
          </a:xfrm>
          <a:prstGeom prst="rect">
            <a:avLst/>
          </a:prstGeom>
          <a:effectLst>
            <a:outerShdw blurRad="50800" dist="50800" dir="3594836" rotWithShape="0">
              <a:srgbClr val="000000">
                <a:alpha val="80000"/>
              </a:srgbClr>
            </a:outerShdw>
          </a:effectLst>
        </p:spPr>
      </p:pic>
      <p:grpSp>
        <p:nvGrpSpPr>
          <p:cNvPr id="441" name="Group 441"/>
          <p:cNvGrpSpPr/>
          <p:nvPr/>
        </p:nvGrpSpPr>
        <p:grpSpPr>
          <a:xfrm>
            <a:off x="5523324" y="2675451"/>
            <a:ext cx="1541033" cy="1372969"/>
            <a:chOff x="-1" y="0"/>
            <a:chExt cx="1541032" cy="1372968"/>
          </a:xfrm>
        </p:grpSpPr>
        <p:sp>
          <p:nvSpPr>
            <p:cNvPr id="439" name="Shape 439"/>
            <p:cNvSpPr/>
            <p:nvPr/>
          </p:nvSpPr>
          <p:spPr>
            <a:xfrm>
              <a:off x="-1" y="0"/>
              <a:ext cx="1541032" cy="137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1217" extrusionOk="0">
                  <a:moveTo>
                    <a:pt x="12645" y="0"/>
                  </a:moveTo>
                  <a:cubicBezTo>
                    <a:pt x="11995" y="0"/>
                    <a:pt x="11344" y="278"/>
                    <a:pt x="10848" y="840"/>
                  </a:cubicBezTo>
                  <a:cubicBezTo>
                    <a:pt x="10217" y="1556"/>
                    <a:pt x="9988" y="2556"/>
                    <a:pt x="10161" y="3477"/>
                  </a:cubicBezTo>
                  <a:cubicBezTo>
                    <a:pt x="8806" y="1973"/>
                    <a:pt x="6634" y="1979"/>
                    <a:pt x="5290" y="3502"/>
                  </a:cubicBezTo>
                  <a:cubicBezTo>
                    <a:pt x="4996" y="3835"/>
                    <a:pt x="4780" y="4221"/>
                    <a:pt x="4613" y="4624"/>
                  </a:cubicBezTo>
                  <a:cubicBezTo>
                    <a:pt x="4530" y="4491"/>
                    <a:pt x="4443" y="4363"/>
                    <a:pt x="4337" y="4244"/>
                  </a:cubicBezTo>
                  <a:cubicBezTo>
                    <a:pt x="3345" y="3120"/>
                    <a:pt x="1736" y="3120"/>
                    <a:pt x="744" y="4244"/>
                  </a:cubicBezTo>
                  <a:cubicBezTo>
                    <a:pt x="-248" y="5368"/>
                    <a:pt x="-248" y="7192"/>
                    <a:pt x="744" y="8316"/>
                  </a:cubicBezTo>
                  <a:cubicBezTo>
                    <a:pt x="1126" y="8749"/>
                    <a:pt x="1603" y="9008"/>
                    <a:pt x="2097" y="9108"/>
                  </a:cubicBezTo>
                  <a:cubicBezTo>
                    <a:pt x="2047" y="9911"/>
                    <a:pt x="2280" y="10732"/>
                    <a:pt x="2822" y="11346"/>
                  </a:cubicBezTo>
                  <a:cubicBezTo>
                    <a:pt x="2955" y="11497"/>
                    <a:pt x="3103" y="11622"/>
                    <a:pt x="3255" y="11732"/>
                  </a:cubicBezTo>
                  <a:cubicBezTo>
                    <a:pt x="3103" y="11843"/>
                    <a:pt x="2955" y="11968"/>
                    <a:pt x="2822" y="12119"/>
                  </a:cubicBezTo>
                  <a:cubicBezTo>
                    <a:pt x="1830" y="13243"/>
                    <a:pt x="1830" y="15067"/>
                    <a:pt x="2822" y="16191"/>
                  </a:cubicBezTo>
                  <a:cubicBezTo>
                    <a:pt x="3814" y="17315"/>
                    <a:pt x="5424" y="17315"/>
                    <a:pt x="6416" y="16191"/>
                  </a:cubicBezTo>
                  <a:cubicBezTo>
                    <a:pt x="7264" y="15230"/>
                    <a:pt x="7380" y="13762"/>
                    <a:pt x="6778" y="12652"/>
                  </a:cubicBezTo>
                  <a:cubicBezTo>
                    <a:pt x="6999" y="12611"/>
                    <a:pt x="7207" y="12526"/>
                    <a:pt x="7406" y="12395"/>
                  </a:cubicBezTo>
                  <a:cubicBezTo>
                    <a:pt x="6910" y="13807"/>
                    <a:pt x="7166" y="15477"/>
                    <a:pt x="8174" y="16620"/>
                  </a:cubicBezTo>
                  <a:cubicBezTo>
                    <a:pt x="8919" y="17464"/>
                    <a:pt x="9918" y="17828"/>
                    <a:pt x="10891" y="17743"/>
                  </a:cubicBezTo>
                  <a:cubicBezTo>
                    <a:pt x="10977" y="18593"/>
                    <a:pt x="11296" y="19415"/>
                    <a:pt x="11871" y="20067"/>
                  </a:cubicBezTo>
                  <a:cubicBezTo>
                    <a:pt x="13223" y="21600"/>
                    <a:pt x="15416" y="21600"/>
                    <a:pt x="16769" y="20067"/>
                  </a:cubicBezTo>
                  <a:cubicBezTo>
                    <a:pt x="17024" y="19778"/>
                    <a:pt x="17216" y="19449"/>
                    <a:pt x="17375" y="19104"/>
                  </a:cubicBezTo>
                  <a:cubicBezTo>
                    <a:pt x="18319" y="19159"/>
                    <a:pt x="19278" y="18794"/>
                    <a:pt x="19999" y="17976"/>
                  </a:cubicBezTo>
                  <a:cubicBezTo>
                    <a:pt x="21352" y="16443"/>
                    <a:pt x="21352" y="13958"/>
                    <a:pt x="19999" y="12425"/>
                  </a:cubicBezTo>
                  <a:cubicBezTo>
                    <a:pt x="19943" y="12361"/>
                    <a:pt x="19875" y="12319"/>
                    <a:pt x="19815" y="12260"/>
                  </a:cubicBezTo>
                  <a:cubicBezTo>
                    <a:pt x="19876" y="12200"/>
                    <a:pt x="19942" y="12153"/>
                    <a:pt x="19999" y="12088"/>
                  </a:cubicBezTo>
                  <a:cubicBezTo>
                    <a:pt x="21352" y="10555"/>
                    <a:pt x="21352" y="8071"/>
                    <a:pt x="19999" y="6538"/>
                  </a:cubicBezTo>
                  <a:cubicBezTo>
                    <a:pt x="18647" y="5005"/>
                    <a:pt x="16454" y="5005"/>
                    <a:pt x="15102" y="6538"/>
                  </a:cubicBezTo>
                  <a:cubicBezTo>
                    <a:pt x="14992" y="6662"/>
                    <a:pt x="14907" y="6801"/>
                    <a:pt x="14815" y="6936"/>
                  </a:cubicBezTo>
                  <a:cubicBezTo>
                    <a:pt x="14724" y="6782"/>
                    <a:pt x="14621" y="6637"/>
                    <a:pt x="14501" y="6501"/>
                  </a:cubicBezTo>
                  <a:cubicBezTo>
                    <a:pt x="14115" y="6064"/>
                    <a:pt x="13632" y="5801"/>
                    <a:pt x="13132" y="5704"/>
                  </a:cubicBezTo>
                  <a:cubicBezTo>
                    <a:pt x="13612" y="5598"/>
                    <a:pt x="14069" y="5334"/>
                    <a:pt x="14441" y="4913"/>
                  </a:cubicBezTo>
                  <a:cubicBezTo>
                    <a:pt x="15433" y="3788"/>
                    <a:pt x="15433" y="1964"/>
                    <a:pt x="14441" y="840"/>
                  </a:cubicBezTo>
                  <a:cubicBezTo>
                    <a:pt x="13945" y="278"/>
                    <a:pt x="13295" y="0"/>
                    <a:pt x="12645" y="0"/>
                  </a:cubicBezTo>
                  <a:close/>
                  <a:moveTo>
                    <a:pt x="11016" y="5066"/>
                  </a:moveTo>
                  <a:cubicBezTo>
                    <a:pt x="11372" y="5406"/>
                    <a:pt x="11783" y="5626"/>
                    <a:pt x="12217" y="5710"/>
                  </a:cubicBezTo>
                  <a:cubicBezTo>
                    <a:pt x="11854" y="5790"/>
                    <a:pt x="11505" y="5970"/>
                    <a:pt x="11194" y="6231"/>
                  </a:cubicBezTo>
                  <a:cubicBezTo>
                    <a:pt x="11190" y="5837"/>
                    <a:pt x="11124" y="5445"/>
                    <a:pt x="11016" y="5066"/>
                  </a:cubicBezTo>
                  <a:close/>
                  <a:moveTo>
                    <a:pt x="8743" y="10027"/>
                  </a:moveTo>
                  <a:cubicBezTo>
                    <a:pt x="8693" y="10225"/>
                    <a:pt x="8649" y="10425"/>
                    <a:pt x="8651" y="10629"/>
                  </a:cubicBezTo>
                  <a:cubicBezTo>
                    <a:pt x="8521" y="10730"/>
                    <a:pt x="8401" y="10848"/>
                    <a:pt x="8283" y="10972"/>
                  </a:cubicBezTo>
                  <a:cubicBezTo>
                    <a:pt x="8327" y="10688"/>
                    <a:pt x="8320" y="10407"/>
                    <a:pt x="8261" y="10126"/>
                  </a:cubicBezTo>
                  <a:cubicBezTo>
                    <a:pt x="8422" y="10098"/>
                    <a:pt x="8586" y="10081"/>
                    <a:pt x="8743" y="10027"/>
                  </a:cubicBezTo>
                  <a:close/>
                  <a:moveTo>
                    <a:pt x="14328" y="10733"/>
                  </a:moveTo>
                  <a:cubicBezTo>
                    <a:pt x="14382" y="10890"/>
                    <a:pt x="14462" y="11036"/>
                    <a:pt x="14533" y="11187"/>
                  </a:cubicBezTo>
                  <a:cubicBezTo>
                    <a:pt x="14114" y="11100"/>
                    <a:pt x="13687" y="11172"/>
                    <a:pt x="13305" y="11414"/>
                  </a:cubicBezTo>
                  <a:cubicBezTo>
                    <a:pt x="13287" y="11389"/>
                    <a:pt x="13280" y="11358"/>
                    <a:pt x="13262" y="11334"/>
                  </a:cubicBezTo>
                  <a:cubicBezTo>
                    <a:pt x="13645" y="11236"/>
                    <a:pt x="14010" y="11034"/>
                    <a:pt x="14328" y="10733"/>
                  </a:cubicBezTo>
                  <a:close/>
                </a:path>
              </a:pathLst>
            </a:custGeom>
            <a:solidFill>
              <a:srgbClr val="FFFFFF">
                <a:alpha val="5683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Light"/>
                </a:defRPr>
              </a:pPr>
              <a:endPara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262507" y="471040"/>
              <a:ext cx="1016016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43550" dir="3463993" rotWithShape="0">
                <a:srgbClr val="000000">
                  <a:alpha val="9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4100" baseline="-24390">
                  <a:solidFill>
                    <a:srgbClr val="FF2600"/>
                  </a:solidFill>
                </a:defRPr>
              </a:lvl1pPr>
            </a:lstStyle>
            <a:p>
              <a:pPr lvl="0">
                <a:defRPr sz="1800" baseline="0">
                  <a:solidFill>
                    <a:srgbClr val="000000"/>
                  </a:solidFill>
                </a:defRPr>
              </a:pPr>
              <a:r>
                <a:rPr sz="2800" b="1" baseline="0" dirty="0" err="1">
                  <a:solidFill>
                    <a:srgbClr val="FF2600"/>
                  </a:solidFill>
                  <a:latin typeface="TH Niramit AS" panose="02000506000000020004" pitchFamily="2" charset="-34"/>
                  <a:ea typeface="Tahoma" panose="020B0604030504040204" pitchFamily="34" charset="0"/>
                  <a:cs typeface="TH Niramit AS" panose="02000506000000020004" pitchFamily="2" charset="-34"/>
                </a:rPr>
                <a:t>กลิ่น</a:t>
              </a:r>
              <a:endParaRPr sz="2800" b="1" baseline="0" dirty="0">
                <a:solidFill>
                  <a:srgbClr val="FF2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endParaRPr>
            </a:p>
          </p:txBody>
        </p:sp>
      </p:grpSp>
      <p:grpSp>
        <p:nvGrpSpPr>
          <p:cNvPr id="444" name="Group 444"/>
          <p:cNvGrpSpPr/>
          <p:nvPr/>
        </p:nvGrpSpPr>
        <p:grpSpPr>
          <a:xfrm>
            <a:off x="8237881" y="3174308"/>
            <a:ext cx="1541033" cy="1372969"/>
            <a:chOff x="-1" y="0"/>
            <a:chExt cx="1541032" cy="1372968"/>
          </a:xfrm>
        </p:grpSpPr>
        <p:sp>
          <p:nvSpPr>
            <p:cNvPr id="442" name="Shape 442"/>
            <p:cNvSpPr/>
            <p:nvPr/>
          </p:nvSpPr>
          <p:spPr>
            <a:xfrm>
              <a:off x="-1" y="0"/>
              <a:ext cx="1541032" cy="137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1217" extrusionOk="0">
                  <a:moveTo>
                    <a:pt x="12645" y="0"/>
                  </a:moveTo>
                  <a:cubicBezTo>
                    <a:pt x="11995" y="0"/>
                    <a:pt x="11344" y="278"/>
                    <a:pt x="10848" y="840"/>
                  </a:cubicBezTo>
                  <a:cubicBezTo>
                    <a:pt x="10217" y="1556"/>
                    <a:pt x="9988" y="2556"/>
                    <a:pt x="10161" y="3477"/>
                  </a:cubicBezTo>
                  <a:cubicBezTo>
                    <a:pt x="8806" y="1973"/>
                    <a:pt x="6634" y="1979"/>
                    <a:pt x="5290" y="3502"/>
                  </a:cubicBezTo>
                  <a:cubicBezTo>
                    <a:pt x="4996" y="3835"/>
                    <a:pt x="4780" y="4221"/>
                    <a:pt x="4613" y="4624"/>
                  </a:cubicBezTo>
                  <a:cubicBezTo>
                    <a:pt x="4530" y="4491"/>
                    <a:pt x="4443" y="4363"/>
                    <a:pt x="4337" y="4244"/>
                  </a:cubicBezTo>
                  <a:cubicBezTo>
                    <a:pt x="3345" y="3120"/>
                    <a:pt x="1736" y="3120"/>
                    <a:pt x="744" y="4244"/>
                  </a:cubicBezTo>
                  <a:cubicBezTo>
                    <a:pt x="-248" y="5368"/>
                    <a:pt x="-248" y="7192"/>
                    <a:pt x="744" y="8316"/>
                  </a:cubicBezTo>
                  <a:cubicBezTo>
                    <a:pt x="1126" y="8749"/>
                    <a:pt x="1603" y="9008"/>
                    <a:pt x="2097" y="9108"/>
                  </a:cubicBezTo>
                  <a:cubicBezTo>
                    <a:pt x="2047" y="9911"/>
                    <a:pt x="2280" y="10732"/>
                    <a:pt x="2822" y="11346"/>
                  </a:cubicBezTo>
                  <a:cubicBezTo>
                    <a:pt x="2955" y="11497"/>
                    <a:pt x="3103" y="11622"/>
                    <a:pt x="3255" y="11732"/>
                  </a:cubicBezTo>
                  <a:cubicBezTo>
                    <a:pt x="3103" y="11843"/>
                    <a:pt x="2955" y="11968"/>
                    <a:pt x="2822" y="12119"/>
                  </a:cubicBezTo>
                  <a:cubicBezTo>
                    <a:pt x="1830" y="13243"/>
                    <a:pt x="1830" y="15067"/>
                    <a:pt x="2822" y="16191"/>
                  </a:cubicBezTo>
                  <a:cubicBezTo>
                    <a:pt x="3814" y="17315"/>
                    <a:pt x="5424" y="17315"/>
                    <a:pt x="6416" y="16191"/>
                  </a:cubicBezTo>
                  <a:cubicBezTo>
                    <a:pt x="7264" y="15230"/>
                    <a:pt x="7380" y="13762"/>
                    <a:pt x="6778" y="12652"/>
                  </a:cubicBezTo>
                  <a:cubicBezTo>
                    <a:pt x="6999" y="12611"/>
                    <a:pt x="7207" y="12526"/>
                    <a:pt x="7406" y="12395"/>
                  </a:cubicBezTo>
                  <a:cubicBezTo>
                    <a:pt x="6910" y="13807"/>
                    <a:pt x="7166" y="15477"/>
                    <a:pt x="8174" y="16620"/>
                  </a:cubicBezTo>
                  <a:cubicBezTo>
                    <a:pt x="8919" y="17464"/>
                    <a:pt x="9918" y="17828"/>
                    <a:pt x="10891" y="17743"/>
                  </a:cubicBezTo>
                  <a:cubicBezTo>
                    <a:pt x="10977" y="18593"/>
                    <a:pt x="11296" y="19415"/>
                    <a:pt x="11871" y="20067"/>
                  </a:cubicBezTo>
                  <a:cubicBezTo>
                    <a:pt x="13223" y="21600"/>
                    <a:pt x="15416" y="21600"/>
                    <a:pt x="16769" y="20067"/>
                  </a:cubicBezTo>
                  <a:cubicBezTo>
                    <a:pt x="17024" y="19778"/>
                    <a:pt x="17216" y="19449"/>
                    <a:pt x="17375" y="19104"/>
                  </a:cubicBezTo>
                  <a:cubicBezTo>
                    <a:pt x="18319" y="19159"/>
                    <a:pt x="19278" y="18794"/>
                    <a:pt x="19999" y="17976"/>
                  </a:cubicBezTo>
                  <a:cubicBezTo>
                    <a:pt x="21352" y="16443"/>
                    <a:pt x="21352" y="13958"/>
                    <a:pt x="19999" y="12425"/>
                  </a:cubicBezTo>
                  <a:cubicBezTo>
                    <a:pt x="19943" y="12361"/>
                    <a:pt x="19875" y="12319"/>
                    <a:pt x="19815" y="12260"/>
                  </a:cubicBezTo>
                  <a:cubicBezTo>
                    <a:pt x="19876" y="12200"/>
                    <a:pt x="19942" y="12153"/>
                    <a:pt x="19999" y="12088"/>
                  </a:cubicBezTo>
                  <a:cubicBezTo>
                    <a:pt x="21352" y="10555"/>
                    <a:pt x="21352" y="8071"/>
                    <a:pt x="19999" y="6538"/>
                  </a:cubicBezTo>
                  <a:cubicBezTo>
                    <a:pt x="18647" y="5005"/>
                    <a:pt x="16454" y="5005"/>
                    <a:pt x="15102" y="6538"/>
                  </a:cubicBezTo>
                  <a:cubicBezTo>
                    <a:pt x="14992" y="6662"/>
                    <a:pt x="14907" y="6801"/>
                    <a:pt x="14815" y="6936"/>
                  </a:cubicBezTo>
                  <a:cubicBezTo>
                    <a:pt x="14724" y="6782"/>
                    <a:pt x="14621" y="6637"/>
                    <a:pt x="14501" y="6501"/>
                  </a:cubicBezTo>
                  <a:cubicBezTo>
                    <a:pt x="14115" y="6064"/>
                    <a:pt x="13632" y="5801"/>
                    <a:pt x="13132" y="5704"/>
                  </a:cubicBezTo>
                  <a:cubicBezTo>
                    <a:pt x="13612" y="5598"/>
                    <a:pt x="14069" y="5334"/>
                    <a:pt x="14441" y="4913"/>
                  </a:cubicBezTo>
                  <a:cubicBezTo>
                    <a:pt x="15433" y="3788"/>
                    <a:pt x="15433" y="1964"/>
                    <a:pt x="14441" y="840"/>
                  </a:cubicBezTo>
                  <a:cubicBezTo>
                    <a:pt x="13945" y="278"/>
                    <a:pt x="13295" y="0"/>
                    <a:pt x="12645" y="0"/>
                  </a:cubicBezTo>
                  <a:close/>
                  <a:moveTo>
                    <a:pt x="11016" y="5066"/>
                  </a:moveTo>
                  <a:cubicBezTo>
                    <a:pt x="11372" y="5406"/>
                    <a:pt x="11783" y="5626"/>
                    <a:pt x="12217" y="5710"/>
                  </a:cubicBezTo>
                  <a:cubicBezTo>
                    <a:pt x="11854" y="5790"/>
                    <a:pt x="11505" y="5970"/>
                    <a:pt x="11194" y="6231"/>
                  </a:cubicBezTo>
                  <a:cubicBezTo>
                    <a:pt x="11190" y="5837"/>
                    <a:pt x="11124" y="5445"/>
                    <a:pt x="11016" y="5066"/>
                  </a:cubicBezTo>
                  <a:close/>
                  <a:moveTo>
                    <a:pt x="8743" y="10027"/>
                  </a:moveTo>
                  <a:cubicBezTo>
                    <a:pt x="8693" y="10225"/>
                    <a:pt x="8649" y="10425"/>
                    <a:pt x="8651" y="10629"/>
                  </a:cubicBezTo>
                  <a:cubicBezTo>
                    <a:pt x="8521" y="10730"/>
                    <a:pt x="8401" y="10848"/>
                    <a:pt x="8283" y="10972"/>
                  </a:cubicBezTo>
                  <a:cubicBezTo>
                    <a:pt x="8327" y="10688"/>
                    <a:pt x="8320" y="10407"/>
                    <a:pt x="8261" y="10126"/>
                  </a:cubicBezTo>
                  <a:cubicBezTo>
                    <a:pt x="8422" y="10098"/>
                    <a:pt x="8586" y="10081"/>
                    <a:pt x="8743" y="10027"/>
                  </a:cubicBezTo>
                  <a:close/>
                  <a:moveTo>
                    <a:pt x="14328" y="10733"/>
                  </a:moveTo>
                  <a:cubicBezTo>
                    <a:pt x="14382" y="10890"/>
                    <a:pt x="14462" y="11036"/>
                    <a:pt x="14533" y="11187"/>
                  </a:cubicBezTo>
                  <a:cubicBezTo>
                    <a:pt x="14114" y="11100"/>
                    <a:pt x="13687" y="11172"/>
                    <a:pt x="13305" y="11414"/>
                  </a:cubicBezTo>
                  <a:cubicBezTo>
                    <a:pt x="13287" y="11389"/>
                    <a:pt x="13280" y="11358"/>
                    <a:pt x="13262" y="11334"/>
                  </a:cubicBezTo>
                  <a:cubicBezTo>
                    <a:pt x="13645" y="11236"/>
                    <a:pt x="14010" y="11034"/>
                    <a:pt x="14328" y="10733"/>
                  </a:cubicBezTo>
                  <a:close/>
                </a:path>
              </a:pathLst>
            </a:custGeom>
            <a:solidFill>
              <a:srgbClr val="FFFFFF">
                <a:alpha val="5683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Light"/>
                </a:defRPr>
              </a:pPr>
              <a:endPara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262507" y="471040"/>
              <a:ext cx="1016016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43550" dir="3463993" rotWithShape="0">
                <a:srgbClr val="000000">
                  <a:alpha val="9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r>
                <a:rPr sz="2800" b="1" dirty="0" err="1">
                  <a:solidFill>
                    <a:srgbClr val="FF2600"/>
                  </a:solidFill>
                  <a:latin typeface="TH Niramit AS" panose="02000506000000020004" pitchFamily="2" charset="-34"/>
                  <a:ea typeface="Tahoma" panose="020B0604030504040204" pitchFamily="34" charset="0"/>
                  <a:cs typeface="TH Niramit AS" panose="02000506000000020004" pitchFamily="2" charset="-34"/>
                </a:rPr>
                <a:t>กลิ่น</a:t>
              </a:r>
              <a:endParaRPr sz="2800" b="1" dirty="0">
                <a:solidFill>
                  <a:srgbClr val="FF2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endParaRPr>
            </a:p>
          </p:txBody>
        </p:sp>
      </p:grpSp>
      <p:grpSp>
        <p:nvGrpSpPr>
          <p:cNvPr id="447" name="Group 447"/>
          <p:cNvGrpSpPr/>
          <p:nvPr/>
        </p:nvGrpSpPr>
        <p:grpSpPr>
          <a:xfrm>
            <a:off x="3162852" y="2623291"/>
            <a:ext cx="1541033" cy="1372969"/>
            <a:chOff x="-1" y="0"/>
            <a:chExt cx="1541032" cy="1372968"/>
          </a:xfrm>
        </p:grpSpPr>
        <p:sp>
          <p:nvSpPr>
            <p:cNvPr id="445" name="Shape 445"/>
            <p:cNvSpPr/>
            <p:nvPr/>
          </p:nvSpPr>
          <p:spPr>
            <a:xfrm>
              <a:off x="-1" y="0"/>
              <a:ext cx="1541032" cy="137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4" h="21217" extrusionOk="0">
                  <a:moveTo>
                    <a:pt x="12645" y="0"/>
                  </a:moveTo>
                  <a:cubicBezTo>
                    <a:pt x="11995" y="0"/>
                    <a:pt x="11344" y="278"/>
                    <a:pt x="10848" y="840"/>
                  </a:cubicBezTo>
                  <a:cubicBezTo>
                    <a:pt x="10217" y="1556"/>
                    <a:pt x="9988" y="2556"/>
                    <a:pt x="10161" y="3477"/>
                  </a:cubicBezTo>
                  <a:cubicBezTo>
                    <a:pt x="8806" y="1973"/>
                    <a:pt x="6634" y="1979"/>
                    <a:pt x="5290" y="3502"/>
                  </a:cubicBezTo>
                  <a:cubicBezTo>
                    <a:pt x="4996" y="3835"/>
                    <a:pt x="4780" y="4221"/>
                    <a:pt x="4613" y="4624"/>
                  </a:cubicBezTo>
                  <a:cubicBezTo>
                    <a:pt x="4530" y="4491"/>
                    <a:pt x="4443" y="4363"/>
                    <a:pt x="4337" y="4244"/>
                  </a:cubicBezTo>
                  <a:cubicBezTo>
                    <a:pt x="3345" y="3120"/>
                    <a:pt x="1736" y="3120"/>
                    <a:pt x="744" y="4244"/>
                  </a:cubicBezTo>
                  <a:cubicBezTo>
                    <a:pt x="-248" y="5368"/>
                    <a:pt x="-248" y="7192"/>
                    <a:pt x="744" y="8316"/>
                  </a:cubicBezTo>
                  <a:cubicBezTo>
                    <a:pt x="1126" y="8749"/>
                    <a:pt x="1603" y="9008"/>
                    <a:pt x="2097" y="9108"/>
                  </a:cubicBezTo>
                  <a:cubicBezTo>
                    <a:pt x="2047" y="9911"/>
                    <a:pt x="2280" y="10732"/>
                    <a:pt x="2822" y="11346"/>
                  </a:cubicBezTo>
                  <a:cubicBezTo>
                    <a:pt x="2955" y="11497"/>
                    <a:pt x="3103" y="11622"/>
                    <a:pt x="3255" y="11732"/>
                  </a:cubicBezTo>
                  <a:cubicBezTo>
                    <a:pt x="3103" y="11843"/>
                    <a:pt x="2955" y="11968"/>
                    <a:pt x="2822" y="12119"/>
                  </a:cubicBezTo>
                  <a:cubicBezTo>
                    <a:pt x="1830" y="13243"/>
                    <a:pt x="1830" y="15067"/>
                    <a:pt x="2822" y="16191"/>
                  </a:cubicBezTo>
                  <a:cubicBezTo>
                    <a:pt x="3814" y="17315"/>
                    <a:pt x="5424" y="17315"/>
                    <a:pt x="6416" y="16191"/>
                  </a:cubicBezTo>
                  <a:cubicBezTo>
                    <a:pt x="7264" y="15230"/>
                    <a:pt x="7380" y="13762"/>
                    <a:pt x="6778" y="12652"/>
                  </a:cubicBezTo>
                  <a:cubicBezTo>
                    <a:pt x="6999" y="12611"/>
                    <a:pt x="7207" y="12526"/>
                    <a:pt x="7406" y="12395"/>
                  </a:cubicBezTo>
                  <a:cubicBezTo>
                    <a:pt x="6910" y="13807"/>
                    <a:pt x="7166" y="15477"/>
                    <a:pt x="8174" y="16620"/>
                  </a:cubicBezTo>
                  <a:cubicBezTo>
                    <a:pt x="8919" y="17464"/>
                    <a:pt x="9918" y="17828"/>
                    <a:pt x="10891" y="17743"/>
                  </a:cubicBezTo>
                  <a:cubicBezTo>
                    <a:pt x="10977" y="18593"/>
                    <a:pt x="11296" y="19415"/>
                    <a:pt x="11871" y="20067"/>
                  </a:cubicBezTo>
                  <a:cubicBezTo>
                    <a:pt x="13223" y="21600"/>
                    <a:pt x="15416" y="21600"/>
                    <a:pt x="16769" y="20067"/>
                  </a:cubicBezTo>
                  <a:cubicBezTo>
                    <a:pt x="17024" y="19778"/>
                    <a:pt x="17216" y="19449"/>
                    <a:pt x="17375" y="19104"/>
                  </a:cubicBezTo>
                  <a:cubicBezTo>
                    <a:pt x="18319" y="19159"/>
                    <a:pt x="19278" y="18794"/>
                    <a:pt x="19999" y="17976"/>
                  </a:cubicBezTo>
                  <a:cubicBezTo>
                    <a:pt x="21352" y="16443"/>
                    <a:pt x="21352" y="13958"/>
                    <a:pt x="19999" y="12425"/>
                  </a:cubicBezTo>
                  <a:cubicBezTo>
                    <a:pt x="19943" y="12361"/>
                    <a:pt x="19875" y="12319"/>
                    <a:pt x="19815" y="12260"/>
                  </a:cubicBezTo>
                  <a:cubicBezTo>
                    <a:pt x="19876" y="12200"/>
                    <a:pt x="19942" y="12153"/>
                    <a:pt x="19999" y="12088"/>
                  </a:cubicBezTo>
                  <a:cubicBezTo>
                    <a:pt x="21352" y="10555"/>
                    <a:pt x="21352" y="8071"/>
                    <a:pt x="19999" y="6538"/>
                  </a:cubicBezTo>
                  <a:cubicBezTo>
                    <a:pt x="18647" y="5005"/>
                    <a:pt x="16454" y="5005"/>
                    <a:pt x="15102" y="6538"/>
                  </a:cubicBezTo>
                  <a:cubicBezTo>
                    <a:pt x="14992" y="6662"/>
                    <a:pt x="14907" y="6801"/>
                    <a:pt x="14815" y="6936"/>
                  </a:cubicBezTo>
                  <a:cubicBezTo>
                    <a:pt x="14724" y="6782"/>
                    <a:pt x="14621" y="6637"/>
                    <a:pt x="14501" y="6501"/>
                  </a:cubicBezTo>
                  <a:cubicBezTo>
                    <a:pt x="14115" y="6064"/>
                    <a:pt x="13632" y="5801"/>
                    <a:pt x="13132" y="5704"/>
                  </a:cubicBezTo>
                  <a:cubicBezTo>
                    <a:pt x="13612" y="5598"/>
                    <a:pt x="14069" y="5334"/>
                    <a:pt x="14441" y="4913"/>
                  </a:cubicBezTo>
                  <a:cubicBezTo>
                    <a:pt x="15433" y="3788"/>
                    <a:pt x="15433" y="1964"/>
                    <a:pt x="14441" y="840"/>
                  </a:cubicBezTo>
                  <a:cubicBezTo>
                    <a:pt x="13945" y="278"/>
                    <a:pt x="13295" y="0"/>
                    <a:pt x="12645" y="0"/>
                  </a:cubicBezTo>
                  <a:close/>
                  <a:moveTo>
                    <a:pt x="11016" y="5066"/>
                  </a:moveTo>
                  <a:cubicBezTo>
                    <a:pt x="11372" y="5406"/>
                    <a:pt x="11783" y="5626"/>
                    <a:pt x="12217" y="5710"/>
                  </a:cubicBezTo>
                  <a:cubicBezTo>
                    <a:pt x="11854" y="5790"/>
                    <a:pt x="11505" y="5970"/>
                    <a:pt x="11194" y="6231"/>
                  </a:cubicBezTo>
                  <a:cubicBezTo>
                    <a:pt x="11190" y="5837"/>
                    <a:pt x="11124" y="5445"/>
                    <a:pt x="11016" y="5066"/>
                  </a:cubicBezTo>
                  <a:close/>
                  <a:moveTo>
                    <a:pt x="8743" y="10027"/>
                  </a:moveTo>
                  <a:cubicBezTo>
                    <a:pt x="8693" y="10225"/>
                    <a:pt x="8649" y="10425"/>
                    <a:pt x="8651" y="10629"/>
                  </a:cubicBezTo>
                  <a:cubicBezTo>
                    <a:pt x="8521" y="10730"/>
                    <a:pt x="8401" y="10848"/>
                    <a:pt x="8283" y="10972"/>
                  </a:cubicBezTo>
                  <a:cubicBezTo>
                    <a:pt x="8327" y="10688"/>
                    <a:pt x="8320" y="10407"/>
                    <a:pt x="8261" y="10126"/>
                  </a:cubicBezTo>
                  <a:cubicBezTo>
                    <a:pt x="8422" y="10098"/>
                    <a:pt x="8586" y="10081"/>
                    <a:pt x="8743" y="10027"/>
                  </a:cubicBezTo>
                  <a:close/>
                  <a:moveTo>
                    <a:pt x="14328" y="10733"/>
                  </a:moveTo>
                  <a:cubicBezTo>
                    <a:pt x="14382" y="10890"/>
                    <a:pt x="14462" y="11036"/>
                    <a:pt x="14533" y="11187"/>
                  </a:cubicBezTo>
                  <a:cubicBezTo>
                    <a:pt x="14114" y="11100"/>
                    <a:pt x="13687" y="11172"/>
                    <a:pt x="13305" y="11414"/>
                  </a:cubicBezTo>
                  <a:cubicBezTo>
                    <a:pt x="13287" y="11389"/>
                    <a:pt x="13280" y="11358"/>
                    <a:pt x="13262" y="11334"/>
                  </a:cubicBezTo>
                  <a:cubicBezTo>
                    <a:pt x="13645" y="11236"/>
                    <a:pt x="14010" y="11034"/>
                    <a:pt x="14328" y="10733"/>
                  </a:cubicBezTo>
                  <a:close/>
                </a:path>
              </a:pathLst>
            </a:custGeom>
            <a:solidFill>
              <a:srgbClr val="FFFFFF">
                <a:alpha val="5683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 Light"/>
                </a:defRPr>
              </a:pPr>
              <a:endPara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315507" y="397576"/>
              <a:ext cx="1016016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43550" dir="3463993" rotWithShape="0">
                <a:srgbClr val="000000">
                  <a:alpha val="9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r>
                <a:rPr sz="2800" b="1" dirty="0" err="1">
                  <a:solidFill>
                    <a:srgbClr val="FF2600"/>
                  </a:solidFill>
                  <a:latin typeface="TH Niramit AS" panose="02000506000000020004" pitchFamily="2" charset="-34"/>
                  <a:ea typeface="Tahoma" panose="020B0604030504040204" pitchFamily="34" charset="0"/>
                  <a:cs typeface="TH Niramit AS" panose="02000506000000020004" pitchFamily="2" charset="-34"/>
                </a:rPr>
                <a:t>กลิ่น</a:t>
              </a:r>
              <a:endParaRPr sz="2800" b="1" dirty="0">
                <a:solidFill>
                  <a:srgbClr val="FF2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9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98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"/>
                            </p:stCondLst>
                            <p:childTnLst>
                              <p:par>
                                <p:cTn id="62" presetID="10" presetClass="entr" presetSubtype="0" fill="hold" grpId="99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98" animBg="1" advAuto="0"/>
      <p:bldP spid="444" grpId="99" animBg="1" advAuto="0"/>
      <p:bldP spid="447" grpId="97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roup 459"/>
          <p:cNvGrpSpPr/>
          <p:nvPr/>
        </p:nvGrpSpPr>
        <p:grpSpPr>
          <a:xfrm>
            <a:off x="155828" y="6307666"/>
            <a:ext cx="12693143" cy="3271984"/>
            <a:chOff x="12700" y="25400"/>
            <a:chExt cx="12693141" cy="3271982"/>
          </a:xfrm>
        </p:grpSpPr>
        <p:pic>
          <p:nvPicPr>
            <p:cNvPr id="456" name="Picture 455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" y="25400"/>
              <a:ext cx="12693142" cy="3271983"/>
            </a:xfrm>
            <a:prstGeom prst="rect">
              <a:avLst/>
            </a:prstGeom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457" name="image52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34" y="1308124"/>
              <a:ext cx="12522873" cy="18694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image5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34" y="144720"/>
              <a:ext cx="9137806" cy="1174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0" name="Shape 460"/>
          <p:cNvSpPr/>
          <p:nvPr/>
        </p:nvSpPr>
        <p:spPr>
          <a:xfrm>
            <a:off x="2548598" y="365972"/>
            <a:ext cx="790761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aseline="-27272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sz="3600" b="1" baseline="0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การประเมินปริมาณของ</a:t>
            </a:r>
            <a:r>
              <a:rPr lang="th-TH" sz="36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ก๊าซชีวภาพจากหลุมฝังกลบขยะ</a:t>
            </a:r>
            <a:endParaRPr sz="36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464" name="Group 464"/>
          <p:cNvGrpSpPr/>
          <p:nvPr/>
        </p:nvGrpSpPr>
        <p:grpSpPr>
          <a:xfrm>
            <a:off x="1655902" y="1141988"/>
            <a:ext cx="9692996" cy="4977215"/>
            <a:chOff x="12700" y="25400"/>
            <a:chExt cx="9692995" cy="4977214"/>
          </a:xfrm>
        </p:grpSpPr>
        <p:pic>
          <p:nvPicPr>
            <p:cNvPr id="461" name="Picture 460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" y="25400"/>
              <a:ext cx="9692996" cy="4977215"/>
            </a:xfrm>
            <a:prstGeom prst="rect">
              <a:avLst/>
            </a:prstGeom>
            <a:effectLst>
              <a:outerShdw blurRad="190500" dist="8455" dir="5400000" rotWithShape="0">
                <a:srgbClr val="000000"/>
              </a:outerShdw>
            </a:effectLst>
          </p:spPr>
        </p:pic>
        <p:pic>
          <p:nvPicPr>
            <p:cNvPr id="462" name="lll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31" y="91962"/>
              <a:ext cx="8550153" cy="3832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image51.pn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765" y="3777167"/>
              <a:ext cx="7438258" cy="1128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6992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583"/>
            <a:ext cx="13004800" cy="731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32"/>
          <p:cNvSpPr/>
          <p:nvPr/>
        </p:nvSpPr>
        <p:spPr>
          <a:xfrm>
            <a:off x="-27186" y="0"/>
            <a:ext cx="13004800" cy="635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algn="r">
              <a:lnSpc>
                <a:spcPct val="150000"/>
              </a:lnSpc>
              <a:defRPr sz="1800" baseline="0">
                <a:solidFill>
                  <a:srgbClr val="000000"/>
                </a:solidFill>
              </a:defRPr>
            </a:pPr>
            <a:r>
              <a:rPr lang="th-TH" sz="3600" b="1" dirty="0">
                <a:solidFill>
                  <a:srgbClr val="008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ประวัติการฝังกลบมูลฝอย ของศูนย์กำจัดมูลฝอยแบบผสมผสานบ้านตาล    .    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671650" y="3523792"/>
            <a:ext cx="2664296" cy="2232248"/>
            <a:chOff x="2613968" y="5236840"/>
            <a:chExt cx="2664296" cy="2232248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3262040" y="5236840"/>
              <a:ext cx="1800200" cy="36004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2613968" y="5596880"/>
              <a:ext cx="648072" cy="36004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13968" y="5956920"/>
              <a:ext cx="0" cy="1512168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13968" y="7469088"/>
              <a:ext cx="864096" cy="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478064" y="7325072"/>
              <a:ext cx="1152128" cy="144016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630192" y="7109048"/>
              <a:ext cx="648072" cy="21602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62240" y="5236840"/>
              <a:ext cx="216024" cy="72008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78264" y="5956920"/>
              <a:ext cx="0" cy="1152128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2" name="Group 51"/>
          <p:cNvGrpSpPr/>
          <p:nvPr/>
        </p:nvGrpSpPr>
        <p:grpSpPr>
          <a:xfrm>
            <a:off x="7352170" y="3019736"/>
            <a:ext cx="3528392" cy="1980220"/>
            <a:chOff x="7294488" y="4732784"/>
            <a:chExt cx="3528392" cy="198022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7294488" y="4876800"/>
              <a:ext cx="720080" cy="90010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294488" y="4732784"/>
              <a:ext cx="1440160" cy="144016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014568" y="5776900"/>
              <a:ext cx="216024" cy="93610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8230592" y="6532984"/>
              <a:ext cx="1512168" cy="18002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9742760" y="5934109"/>
              <a:ext cx="1080120" cy="598875"/>
            </a:xfrm>
            <a:prstGeom prst="straightConnector1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310712" y="4948808"/>
              <a:ext cx="1512168" cy="791471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734648" y="4732784"/>
              <a:ext cx="576064" cy="21602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822880" y="5740279"/>
              <a:ext cx="0" cy="19383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27" name="Group 1026"/>
          <p:cNvGrpSpPr/>
          <p:nvPr/>
        </p:nvGrpSpPr>
        <p:grpSpPr>
          <a:xfrm>
            <a:off x="2671650" y="2803712"/>
            <a:ext cx="2448272" cy="1440160"/>
            <a:chOff x="2613968" y="4516760"/>
            <a:chExt cx="2448272" cy="1440160"/>
          </a:xfrm>
        </p:grpSpPr>
        <p:cxnSp>
          <p:nvCxnSpPr>
            <p:cNvPr id="56" name="Straight Connector 55"/>
            <p:cNvCxnSpPr/>
            <p:nvPr/>
          </p:nvCxnSpPr>
          <p:spPr>
            <a:xfrm flipH="1">
              <a:off x="2613968" y="5416860"/>
              <a:ext cx="216024" cy="54006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2829992" y="4948808"/>
              <a:ext cx="1008112" cy="468052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3834540" y="4516760"/>
              <a:ext cx="1083684" cy="431303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4918224" y="4516760"/>
              <a:ext cx="144016" cy="720081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32" name="Group 1031"/>
          <p:cNvGrpSpPr/>
          <p:nvPr/>
        </p:nvGrpSpPr>
        <p:grpSpPr>
          <a:xfrm>
            <a:off x="5083918" y="3163752"/>
            <a:ext cx="3204356" cy="2232248"/>
            <a:chOff x="5026236" y="4876800"/>
            <a:chExt cx="3204356" cy="2232248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5278264" y="6965032"/>
              <a:ext cx="1224136" cy="144016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502400" y="6713004"/>
              <a:ext cx="1728192" cy="252028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5026236" y="4876800"/>
              <a:ext cx="2268252" cy="37142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36" name="Group 1035"/>
          <p:cNvGrpSpPr/>
          <p:nvPr/>
        </p:nvGrpSpPr>
        <p:grpSpPr>
          <a:xfrm>
            <a:off x="4963070" y="2443672"/>
            <a:ext cx="2389100" cy="720080"/>
            <a:chOff x="4905388" y="4156720"/>
            <a:chExt cx="2389100" cy="720080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4905388" y="4156720"/>
              <a:ext cx="1741028" cy="35902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46416" y="4156720"/>
              <a:ext cx="648072" cy="720080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43" name="Group 1042"/>
          <p:cNvGrpSpPr/>
          <p:nvPr/>
        </p:nvGrpSpPr>
        <p:grpSpPr>
          <a:xfrm>
            <a:off x="6704098" y="2407668"/>
            <a:ext cx="2545432" cy="785228"/>
            <a:chOff x="6646416" y="4120716"/>
            <a:chExt cx="2545432" cy="78522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8277448" y="4336232"/>
              <a:ext cx="914400" cy="569712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6646416" y="4120716"/>
              <a:ext cx="864096" cy="3600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510512" y="4120716"/>
              <a:ext cx="288032" cy="36004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798544" y="4147300"/>
              <a:ext cx="478904" cy="188932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9" name="Group 68"/>
          <p:cNvGrpSpPr/>
          <p:nvPr/>
        </p:nvGrpSpPr>
        <p:grpSpPr>
          <a:xfrm>
            <a:off x="7640202" y="1867608"/>
            <a:ext cx="2617440" cy="864096"/>
            <a:chOff x="7582520" y="3580656"/>
            <a:chExt cx="2617440" cy="864096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8446616" y="3580656"/>
              <a:ext cx="1753344" cy="661110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7582520" y="3580656"/>
              <a:ext cx="900100" cy="237844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582520" y="3818500"/>
              <a:ext cx="1332148" cy="607996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9" name="Straight Connector 98"/>
            <p:cNvCxnSpPr/>
            <p:nvPr/>
          </p:nvCxnSpPr>
          <p:spPr>
            <a:xfrm flipV="1">
              <a:off x="9382720" y="4300736"/>
              <a:ext cx="817240" cy="144016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914668" y="4426496"/>
              <a:ext cx="468052" cy="18256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0199960" y="4241766"/>
              <a:ext cx="0" cy="58970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15" name="TextBox 114"/>
          <p:cNvSpPr txBox="1"/>
          <p:nvPr/>
        </p:nvSpPr>
        <p:spPr>
          <a:xfrm>
            <a:off x="2995686" y="5125970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Z1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326805" y="4347825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Z3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440402" y="4059679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Z2</a:t>
            </a:r>
            <a:endParaRPr lang="th-TH" sz="1400" b="1" dirty="0">
              <a:latin typeface="Arial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140646" y="2839601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Z5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25146" y="2695527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Z6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756326" y="2190629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Z7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5191930" y="2587688"/>
            <a:ext cx="3852428" cy="1310386"/>
            <a:chOff x="5134248" y="4300736"/>
            <a:chExt cx="3852428" cy="1310386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5134248" y="4696722"/>
              <a:ext cx="288032" cy="914400"/>
            </a:xfrm>
            <a:prstGeom prst="line">
              <a:avLst/>
            </a:prstGeom>
            <a:noFill/>
            <a:ln w="38100" cap="flat">
              <a:solidFill>
                <a:srgbClr val="FF3399"/>
              </a:solidFill>
              <a:prstDash val="sys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5" name="Straight Connector 184"/>
            <p:cNvCxnSpPr/>
            <p:nvPr/>
          </p:nvCxnSpPr>
          <p:spPr>
            <a:xfrm flipV="1">
              <a:off x="5134248" y="4336232"/>
              <a:ext cx="1656184" cy="360490"/>
            </a:xfrm>
            <a:prstGeom prst="line">
              <a:avLst/>
            </a:prstGeom>
            <a:noFill/>
            <a:ln w="38100" cap="flat">
              <a:solidFill>
                <a:srgbClr val="FF3399"/>
              </a:solidFill>
              <a:prstDash val="sys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6801156" y="4300736"/>
              <a:ext cx="781364" cy="43058"/>
            </a:xfrm>
            <a:prstGeom prst="line">
              <a:avLst/>
            </a:prstGeom>
            <a:noFill/>
            <a:ln w="38100" cap="flat">
              <a:solidFill>
                <a:srgbClr val="FF3399"/>
              </a:solidFill>
              <a:prstDash val="sys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654528" y="4300736"/>
              <a:ext cx="1332148" cy="761774"/>
            </a:xfrm>
            <a:prstGeom prst="line">
              <a:avLst/>
            </a:prstGeom>
            <a:noFill/>
            <a:ln w="38100" cap="flat">
              <a:solidFill>
                <a:srgbClr val="FF3399"/>
              </a:solidFill>
              <a:prstDash val="sys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3" name="Straight Connector 192"/>
            <p:cNvCxnSpPr/>
            <p:nvPr/>
          </p:nvCxnSpPr>
          <p:spPr>
            <a:xfrm flipV="1">
              <a:off x="5422280" y="5062511"/>
              <a:ext cx="3564396" cy="548611"/>
            </a:xfrm>
            <a:prstGeom prst="line">
              <a:avLst/>
            </a:prstGeom>
            <a:noFill/>
            <a:ln w="38100" cap="flat">
              <a:solidFill>
                <a:srgbClr val="FF3399"/>
              </a:solidFill>
              <a:prstDash val="sysDot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18" name="TextBox 117"/>
          <p:cNvSpPr txBox="1"/>
          <p:nvPr/>
        </p:nvSpPr>
        <p:spPr>
          <a:xfrm>
            <a:off x="3353922" y="3460362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Z4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0" y="-224778"/>
            <a:ext cx="2671650" cy="3399949"/>
          </a:xfrm>
          <a:prstGeom prst="irregularSeal1">
            <a:avLst/>
          </a:prstGeom>
          <a:solidFill>
            <a:schemeClr val="bg2">
              <a:lumMod val="60000"/>
              <a:lumOff val="40000"/>
              <a:alpha val="80000"/>
            </a:schemeClr>
          </a:solidFill>
          <a:ln w="12700" cap="flat">
            <a:solidFill>
              <a:srgbClr val="FF0000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000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  <a:sym typeface="Gill Sans Light"/>
              </a:rPr>
              <a:t>48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  <a:sym typeface="Gill Sans Light"/>
              </a:rPr>
              <a:t>-49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3600" b="1" dirty="0">
                <a:solidFill>
                  <a:srgbClr val="FF0000"/>
                </a:solidFill>
                <a:latin typeface="TH Niramit AS" panose="02000506000000020004" pitchFamily="2" charset="-34"/>
                <a:ea typeface="+mn-ea"/>
                <a:cs typeface="TH Niramit AS" panose="02000506000000020004" pitchFamily="2" charset="-34"/>
                <a:sym typeface="Gill Sans Light"/>
              </a:rPr>
              <a:t>ปิดบ่อ</a:t>
            </a:r>
            <a:endParaRPr kumimoji="0" lang="th-TH" sz="3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  <a:sym typeface="Gill Sans Light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908926" y="3326063"/>
            <a:ext cx="1491916" cy="748632"/>
          </a:xfrm>
          <a:custGeom>
            <a:avLst/>
            <a:gdLst>
              <a:gd name="connsiteX0" fmla="*/ 0 w 1491916"/>
              <a:gd name="connsiteY0" fmla="*/ 0 h 748632"/>
              <a:gd name="connsiteX1" fmla="*/ 5348 w 1491916"/>
              <a:gd name="connsiteY1" fmla="*/ 385011 h 748632"/>
              <a:gd name="connsiteX2" fmla="*/ 1267327 w 1491916"/>
              <a:gd name="connsiteY2" fmla="*/ 144379 h 748632"/>
              <a:gd name="connsiteX3" fmla="*/ 1491916 w 1491916"/>
              <a:gd name="connsiteY3" fmla="*/ 748632 h 74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916" h="748632">
                <a:moveTo>
                  <a:pt x="0" y="0"/>
                </a:moveTo>
                <a:cubicBezTo>
                  <a:pt x="1783" y="128337"/>
                  <a:pt x="3565" y="256674"/>
                  <a:pt x="5348" y="385011"/>
                </a:cubicBezTo>
                <a:lnTo>
                  <a:pt x="1267327" y="144379"/>
                </a:lnTo>
                <a:lnTo>
                  <a:pt x="1491916" y="748632"/>
                </a:lnTo>
              </a:path>
            </a:pathLst>
          </a:cu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876842" y="2478776"/>
            <a:ext cx="5563560" cy="1580903"/>
            <a:chOff x="3876842" y="2478776"/>
            <a:chExt cx="5563560" cy="1580903"/>
          </a:xfrm>
        </p:grpSpPr>
        <p:grpSp>
          <p:nvGrpSpPr>
            <p:cNvPr id="134" name="Group 133"/>
            <p:cNvGrpSpPr/>
            <p:nvPr/>
          </p:nvGrpSpPr>
          <p:grpSpPr>
            <a:xfrm>
              <a:off x="3892222" y="2478776"/>
              <a:ext cx="5548180" cy="1580903"/>
              <a:chOff x="3834540" y="4191824"/>
              <a:chExt cx="5548180" cy="1580903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3834540" y="5164832"/>
                <a:ext cx="1299708" cy="252028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dash"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133" name="Group 132"/>
              <p:cNvGrpSpPr/>
              <p:nvPr/>
            </p:nvGrpSpPr>
            <p:grpSpPr>
              <a:xfrm>
                <a:off x="3834540" y="4191824"/>
                <a:ext cx="5548180" cy="1580903"/>
                <a:chOff x="3834540" y="4191824"/>
                <a:chExt cx="5548180" cy="158090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3838104" y="5038760"/>
                  <a:ext cx="0" cy="378100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H="1" flipV="1">
                  <a:off x="5134248" y="5182834"/>
                  <a:ext cx="174068" cy="557446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H="1">
                  <a:off x="5308316" y="5416860"/>
                  <a:ext cx="2644975" cy="355867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V="1">
                  <a:off x="3834540" y="4624379"/>
                  <a:ext cx="1155692" cy="414382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V="1">
                  <a:off x="5004670" y="4241766"/>
                  <a:ext cx="1641746" cy="364440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6663990" y="4191824"/>
                  <a:ext cx="918530" cy="44308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582520" y="4191824"/>
                  <a:ext cx="489319" cy="180920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8071839" y="4372744"/>
                  <a:ext cx="1310881" cy="810090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V="1">
                  <a:off x="7953291" y="5182834"/>
                  <a:ext cx="1369997" cy="234027"/>
                </a:xfrm>
                <a:prstGeom prst="line">
                  <a:avLst/>
                </a:prstGeom>
                <a:noFill/>
                <a:ln w="38100" cap="flat">
                  <a:solidFill>
                    <a:srgbClr val="0000FF"/>
                  </a:solidFill>
                  <a:prstDash val="dash"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sp>
          <p:nvSpPr>
            <p:cNvPr id="37" name="Freeform 36"/>
            <p:cNvSpPr/>
            <p:nvPr/>
          </p:nvSpPr>
          <p:spPr>
            <a:xfrm>
              <a:off x="3876842" y="2481179"/>
              <a:ext cx="5507790" cy="1577474"/>
            </a:xfrm>
            <a:custGeom>
              <a:avLst/>
              <a:gdLst>
                <a:gd name="connsiteX0" fmla="*/ 16042 w 5507790"/>
                <a:gd name="connsiteY0" fmla="*/ 839537 h 1577474"/>
                <a:gd name="connsiteX1" fmla="*/ 1192463 w 5507790"/>
                <a:gd name="connsiteY1" fmla="*/ 417095 h 1577474"/>
                <a:gd name="connsiteX2" fmla="*/ 2887579 w 5507790"/>
                <a:gd name="connsiteY2" fmla="*/ 37432 h 1577474"/>
                <a:gd name="connsiteX3" fmla="*/ 3780590 w 5507790"/>
                <a:gd name="connsiteY3" fmla="*/ 0 h 1577474"/>
                <a:gd name="connsiteX4" fmla="*/ 4213726 w 5507790"/>
                <a:gd name="connsiteY4" fmla="*/ 171116 h 1577474"/>
                <a:gd name="connsiteX5" fmla="*/ 5507790 w 5507790"/>
                <a:gd name="connsiteY5" fmla="*/ 930442 h 1577474"/>
                <a:gd name="connsiteX6" fmla="*/ 5497095 w 5507790"/>
                <a:gd name="connsiteY6" fmla="*/ 994610 h 1577474"/>
                <a:gd name="connsiteX7" fmla="*/ 3919621 w 5507790"/>
                <a:gd name="connsiteY7" fmla="*/ 1261979 h 1577474"/>
                <a:gd name="connsiteX8" fmla="*/ 1513305 w 5507790"/>
                <a:gd name="connsiteY8" fmla="*/ 1577474 h 1577474"/>
                <a:gd name="connsiteX9" fmla="*/ 1320800 w 5507790"/>
                <a:gd name="connsiteY9" fmla="*/ 983916 h 1577474"/>
                <a:gd name="connsiteX10" fmla="*/ 0 w 5507790"/>
                <a:gd name="connsiteY10" fmla="*/ 1213853 h 1577474"/>
                <a:gd name="connsiteX11" fmla="*/ 16042 w 5507790"/>
                <a:gd name="connsiteY11" fmla="*/ 839537 h 1577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07790" h="1577474">
                  <a:moveTo>
                    <a:pt x="16042" y="839537"/>
                  </a:moveTo>
                  <a:lnTo>
                    <a:pt x="1192463" y="417095"/>
                  </a:lnTo>
                  <a:lnTo>
                    <a:pt x="2887579" y="37432"/>
                  </a:lnTo>
                  <a:lnTo>
                    <a:pt x="3780590" y="0"/>
                  </a:lnTo>
                  <a:lnTo>
                    <a:pt x="4213726" y="171116"/>
                  </a:lnTo>
                  <a:lnTo>
                    <a:pt x="5507790" y="930442"/>
                  </a:lnTo>
                  <a:lnTo>
                    <a:pt x="5497095" y="994610"/>
                  </a:lnTo>
                  <a:lnTo>
                    <a:pt x="3919621" y="1261979"/>
                  </a:lnTo>
                  <a:lnTo>
                    <a:pt x="1513305" y="1577474"/>
                  </a:lnTo>
                  <a:lnTo>
                    <a:pt x="1320800" y="983916"/>
                  </a:lnTo>
                  <a:lnTo>
                    <a:pt x="0" y="1213853"/>
                  </a:lnTo>
                  <a:lnTo>
                    <a:pt x="16042" y="839537"/>
                  </a:lnTo>
                  <a:close/>
                </a:path>
              </a:pathLst>
            </a:custGeom>
            <a:solidFill>
              <a:srgbClr val="0066FF">
                <a:alpha val="61961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</p:grpSp>
      <p:sp>
        <p:nvSpPr>
          <p:cNvPr id="39" name="Freeform 38"/>
          <p:cNvSpPr/>
          <p:nvPr/>
        </p:nvSpPr>
        <p:spPr>
          <a:xfrm>
            <a:off x="5197642" y="2588126"/>
            <a:ext cx="3844758" cy="1304758"/>
          </a:xfrm>
          <a:custGeom>
            <a:avLst/>
            <a:gdLst>
              <a:gd name="connsiteX0" fmla="*/ 0 w 3844758"/>
              <a:gd name="connsiteY0" fmla="*/ 406400 h 1304758"/>
              <a:gd name="connsiteX1" fmla="*/ 0 w 3844758"/>
              <a:gd name="connsiteY1" fmla="*/ 406400 h 1304758"/>
              <a:gd name="connsiteX2" fmla="*/ 1700463 w 3844758"/>
              <a:gd name="connsiteY2" fmla="*/ 37432 h 1304758"/>
              <a:gd name="connsiteX3" fmla="*/ 2507916 w 3844758"/>
              <a:gd name="connsiteY3" fmla="*/ 0 h 1304758"/>
              <a:gd name="connsiteX4" fmla="*/ 3844758 w 3844758"/>
              <a:gd name="connsiteY4" fmla="*/ 770021 h 1304758"/>
              <a:gd name="connsiteX5" fmla="*/ 304800 w 3844758"/>
              <a:gd name="connsiteY5" fmla="*/ 1304758 h 1304758"/>
              <a:gd name="connsiteX6" fmla="*/ 0 w 3844758"/>
              <a:gd name="connsiteY6" fmla="*/ 406400 h 1304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4758" h="1304758">
                <a:moveTo>
                  <a:pt x="0" y="406400"/>
                </a:moveTo>
                <a:lnTo>
                  <a:pt x="0" y="406400"/>
                </a:lnTo>
                <a:lnTo>
                  <a:pt x="1700463" y="37432"/>
                </a:lnTo>
                <a:lnTo>
                  <a:pt x="2507916" y="0"/>
                </a:lnTo>
                <a:lnTo>
                  <a:pt x="3844758" y="770021"/>
                </a:lnTo>
                <a:lnTo>
                  <a:pt x="304800" y="1304758"/>
                </a:lnTo>
                <a:lnTo>
                  <a:pt x="0" y="406400"/>
                </a:lnTo>
                <a:close/>
              </a:path>
            </a:pathLst>
          </a:custGeom>
          <a:solidFill>
            <a:srgbClr val="FF33CC">
              <a:alpha val="61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434064" y="3172215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T1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817472" y="3269916"/>
            <a:ext cx="432048" cy="28814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T2</a:t>
            </a:r>
            <a:endParaRPr lang="th-TH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9116568" y="2729484"/>
            <a:ext cx="1796796" cy="1138428"/>
          </a:xfrm>
          <a:custGeom>
            <a:avLst/>
            <a:gdLst>
              <a:gd name="connsiteX0" fmla="*/ 950976 w 1796796"/>
              <a:gd name="connsiteY0" fmla="*/ 0 h 1138428"/>
              <a:gd name="connsiteX1" fmla="*/ 0 w 1796796"/>
              <a:gd name="connsiteY1" fmla="*/ 320040 h 1138428"/>
              <a:gd name="connsiteX2" fmla="*/ 594360 w 1796796"/>
              <a:gd name="connsiteY2" fmla="*/ 649224 h 1138428"/>
              <a:gd name="connsiteX3" fmla="*/ 1659636 w 1796796"/>
              <a:gd name="connsiteY3" fmla="*/ 1138428 h 1138428"/>
              <a:gd name="connsiteX4" fmla="*/ 1796796 w 1796796"/>
              <a:gd name="connsiteY4" fmla="*/ 594360 h 1138428"/>
              <a:gd name="connsiteX5" fmla="*/ 1417320 w 1796796"/>
              <a:gd name="connsiteY5" fmla="*/ 301752 h 1138428"/>
              <a:gd name="connsiteX6" fmla="*/ 950976 w 1796796"/>
              <a:gd name="connsiteY6" fmla="*/ 0 h 113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796" h="1138428">
                <a:moveTo>
                  <a:pt x="950976" y="0"/>
                </a:moveTo>
                <a:lnTo>
                  <a:pt x="0" y="320040"/>
                </a:lnTo>
                <a:lnTo>
                  <a:pt x="594360" y="649224"/>
                </a:lnTo>
                <a:lnTo>
                  <a:pt x="1659636" y="1138428"/>
                </a:lnTo>
                <a:lnTo>
                  <a:pt x="1796796" y="594360"/>
                </a:lnTo>
                <a:lnTo>
                  <a:pt x="1417320" y="301752"/>
                </a:lnTo>
                <a:lnTo>
                  <a:pt x="950976" y="0"/>
                </a:lnTo>
                <a:close/>
              </a:path>
            </a:pathLst>
          </a:custGeom>
          <a:solidFill>
            <a:srgbClr val="FF66FF">
              <a:alpha val="43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graphicFrame>
        <p:nvGraphicFramePr>
          <p:cNvPr id="88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015557"/>
              </p:ext>
            </p:extLst>
          </p:nvPr>
        </p:nvGraphicFramePr>
        <p:xfrm>
          <a:off x="0" y="7899400"/>
          <a:ext cx="32512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300</a:t>
                      </a:r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200</a:t>
                      </a: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100</a:t>
                      </a: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/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  <a:sym typeface="Gill Sans Light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/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  <a:sym typeface="Gill Sans Light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/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  <a:sym typeface="Gill Sans Light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/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  <a:sym typeface="Gill Sans Light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Zone</a:t>
                      </a:r>
                      <a:r>
                        <a:rPr lang="en-US" baseline="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1</a:t>
                      </a:r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9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772338"/>
              </p:ext>
            </p:extLst>
          </p:nvPr>
        </p:nvGraphicFramePr>
        <p:xfrm>
          <a:off x="3258686" y="7528560"/>
          <a:ext cx="130048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325</a:t>
                      </a:r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defTabSz="584200"/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  <a:sym typeface="Gill Sans Light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584200"/>
                      <a:endParaRPr lang="en-US" dirty="0">
                        <a:solidFill>
                          <a:schemeClr val="tx1"/>
                        </a:solidFill>
                        <a:latin typeface="TH Niramit AS" panose="02000506000000020004" pitchFamily="2" charset="-34"/>
                        <a:ea typeface="+mn-ea"/>
                        <a:cs typeface="TH Niramit AS" panose="02000506000000020004" pitchFamily="2" charset="-34"/>
                        <a:sym typeface="Gill Sans Light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Zone</a:t>
                      </a:r>
                      <a:r>
                        <a:rPr lang="en-US" baseline="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2</a:t>
                      </a:r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46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47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1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789601"/>
              </p:ext>
            </p:extLst>
          </p:nvPr>
        </p:nvGraphicFramePr>
        <p:xfrm>
          <a:off x="4555439" y="9011920"/>
          <a:ext cx="130048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h-TH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ปิด</a:t>
                      </a:r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2D2D">
                        <a:alpha val="6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48</a:t>
                      </a:r>
                    </a:p>
                  </a:txBody>
                  <a:tcPr>
                    <a:solidFill>
                      <a:srgbClr val="FF2D2D">
                        <a:alpha val="6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49</a:t>
                      </a:r>
                    </a:p>
                  </a:txBody>
                  <a:tcPr>
                    <a:solidFill>
                      <a:srgbClr val="FF2D2D">
                        <a:alpha val="6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2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503631"/>
              </p:ext>
            </p:extLst>
          </p:nvPr>
        </p:nvGraphicFramePr>
        <p:xfrm>
          <a:off x="5863754" y="7161765"/>
          <a:ext cx="130048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425</a:t>
                      </a:r>
                    </a:p>
                  </a:txBody>
                  <a:tcPr>
                    <a:solidFill>
                      <a:srgbClr val="FE69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Zone</a:t>
                      </a:r>
                      <a:r>
                        <a:rPr lang="en-US" baseline="0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3</a:t>
                      </a:r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51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3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11344"/>
              </p:ext>
            </p:extLst>
          </p:nvPr>
        </p:nvGraphicFramePr>
        <p:xfrm>
          <a:off x="7150472" y="6786880"/>
          <a:ext cx="65024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Z4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52</a:t>
                      </a:r>
                    </a:p>
                  </a:txBody>
                  <a:tcPr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67971"/>
              </p:ext>
            </p:extLst>
          </p:nvPr>
        </p:nvGraphicFramePr>
        <p:xfrm>
          <a:off x="7796019" y="6786880"/>
          <a:ext cx="130048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2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Zone 5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53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54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2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093393"/>
              </p:ext>
            </p:extLst>
          </p:nvPr>
        </p:nvGraphicFramePr>
        <p:xfrm>
          <a:off x="9096499" y="6786880"/>
          <a:ext cx="65024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2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Z6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4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855214"/>
              </p:ext>
            </p:extLst>
          </p:nvPr>
        </p:nvGraphicFramePr>
        <p:xfrm>
          <a:off x="9737561" y="6784709"/>
          <a:ext cx="130048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25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2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T1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56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57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096971"/>
              </p:ext>
            </p:extLst>
          </p:nvPr>
        </p:nvGraphicFramePr>
        <p:xfrm>
          <a:off x="11049990" y="6786880"/>
          <a:ext cx="65024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2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T2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7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161797"/>
              </p:ext>
            </p:extLst>
          </p:nvPr>
        </p:nvGraphicFramePr>
        <p:xfrm>
          <a:off x="11703544" y="6784709"/>
          <a:ext cx="130048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25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600</a:t>
                      </a:r>
                    </a:p>
                  </a:txBody>
                  <a:tcPr>
                    <a:solidFill>
                      <a:srgbClr val="E2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69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500</a:t>
                      </a:r>
                    </a:p>
                  </a:txBody>
                  <a:tcPr>
                    <a:solidFill>
                      <a:srgbClr val="FE69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8C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400</a:t>
                      </a:r>
                    </a:p>
                  </a:txBody>
                  <a:tcPr>
                    <a:solidFill>
                      <a:srgbClr val="FF8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EC32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300</a:t>
                      </a:r>
                    </a:p>
                  </a:txBody>
                  <a:tcPr>
                    <a:solidFill>
                      <a:srgbClr val="FEC3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EBFF2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200</a:t>
                      </a:r>
                    </a:p>
                  </a:txBody>
                  <a:tcPr>
                    <a:solidFill>
                      <a:srgbClr val="EBFF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100</a:t>
                      </a:r>
                    </a:p>
                  </a:txBody>
                  <a:tcP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Z7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59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60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0" y="7829128"/>
            <a:ext cx="4555439" cy="441112"/>
          </a:xfrm>
          <a:prstGeom prst="line">
            <a:avLst/>
          </a:prstGeom>
          <a:noFill/>
          <a:ln w="76200" cap="flat">
            <a:solidFill>
              <a:srgbClr val="0000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>
            <a:off x="4542076" y="8981256"/>
            <a:ext cx="1291508" cy="0"/>
          </a:xfrm>
          <a:prstGeom prst="line">
            <a:avLst/>
          </a:prstGeom>
          <a:noFill/>
          <a:ln w="76200" cap="flat">
            <a:solidFill>
              <a:srgbClr val="0000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Straight Connector 65"/>
          <p:cNvCxnSpPr/>
          <p:nvPr/>
        </p:nvCxnSpPr>
        <p:spPr>
          <a:xfrm>
            <a:off x="4555439" y="7829128"/>
            <a:ext cx="0" cy="1152128"/>
          </a:xfrm>
          <a:prstGeom prst="line">
            <a:avLst/>
          </a:prstGeom>
          <a:noFill/>
          <a:ln w="76200" cap="flat">
            <a:solidFill>
              <a:srgbClr val="0000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3" name="Straight Connector 122"/>
          <p:cNvCxnSpPr/>
          <p:nvPr/>
        </p:nvCxnSpPr>
        <p:spPr>
          <a:xfrm flipH="1">
            <a:off x="5838209" y="7432158"/>
            <a:ext cx="9698" cy="1549098"/>
          </a:xfrm>
          <a:prstGeom prst="line">
            <a:avLst/>
          </a:prstGeom>
          <a:noFill/>
          <a:ln w="76200" cap="flat">
            <a:solidFill>
              <a:srgbClr val="0000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Straight Connector 102"/>
          <p:cNvCxnSpPr/>
          <p:nvPr/>
        </p:nvCxnSpPr>
        <p:spPr>
          <a:xfrm flipV="1">
            <a:off x="5847907" y="7160821"/>
            <a:ext cx="3260467" cy="271337"/>
          </a:xfrm>
          <a:prstGeom prst="line">
            <a:avLst/>
          </a:prstGeom>
          <a:noFill/>
          <a:ln w="76200" cap="flat">
            <a:solidFill>
              <a:srgbClr val="0000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1" name="Straight Connector 100"/>
          <p:cNvCxnSpPr/>
          <p:nvPr/>
        </p:nvCxnSpPr>
        <p:spPr>
          <a:xfrm flipV="1">
            <a:off x="9096499" y="6953003"/>
            <a:ext cx="1953491" cy="207818"/>
          </a:xfrm>
          <a:prstGeom prst="line">
            <a:avLst/>
          </a:prstGeom>
          <a:noFill/>
          <a:ln w="76200" cap="flat">
            <a:solidFill>
              <a:srgbClr val="0000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Connector 63"/>
          <p:cNvCxnSpPr/>
          <p:nvPr/>
        </p:nvCxnSpPr>
        <p:spPr>
          <a:xfrm flipV="1">
            <a:off x="11049990" y="6784709"/>
            <a:ext cx="1954034" cy="168294"/>
          </a:xfrm>
          <a:prstGeom prst="line">
            <a:avLst/>
          </a:prstGeom>
          <a:noFill/>
          <a:ln w="76200" cap="flat">
            <a:solidFill>
              <a:srgbClr val="0000FF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TextBox 86"/>
          <p:cNvSpPr txBox="1"/>
          <p:nvPr/>
        </p:nvSpPr>
        <p:spPr>
          <a:xfrm>
            <a:off x="-14219" y="7472458"/>
            <a:ext cx="3708307" cy="38048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ปริมาณมูลฝอยที่นำเข้ามาฝังกลบ </a:t>
            </a:r>
            <a:r>
              <a:rPr lang="en-US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: </a:t>
            </a:r>
            <a:r>
              <a:rPr lang="th-TH" sz="20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ตัน/วัน</a:t>
            </a:r>
          </a:p>
        </p:txBody>
      </p:sp>
    </p:spTree>
    <p:extLst>
      <p:ext uri="{BB962C8B-B14F-4D97-AF65-F5344CB8AC3E}">
        <p14:creationId xmlns:p14="http://schemas.microsoft.com/office/powerpoint/2010/main" val="348489374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9" grpId="0" animBg="1"/>
      <p:bldP spid="120" grpId="0" animBg="1"/>
      <p:bldP spid="121" grpId="0" animBg="1"/>
      <p:bldP spid="118" grpId="0" animBg="1"/>
      <p:bldP spid="3" grpId="0" animBg="1"/>
      <p:bldP spid="39" grpId="0" animBg="1"/>
      <p:bldP spid="97" grpId="0" animBg="1"/>
      <p:bldP spid="98" grpId="0" animBg="1"/>
      <p:bldP spid="67" grpId="0" animBg="1"/>
      <p:bldP spid="8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icture 46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067"/>
            <a:ext cx="13004800" cy="1634067"/>
          </a:xfrm>
          <a:prstGeom prst="rect">
            <a:avLst/>
          </a:prstGeom>
        </p:spPr>
      </p:pic>
      <p:sp>
        <p:nvSpPr>
          <p:cNvPr id="468" name="Shape 468"/>
          <p:cNvSpPr/>
          <p:nvPr/>
        </p:nvSpPr>
        <p:spPr>
          <a:xfrm>
            <a:off x="3022280" y="302968"/>
            <a:ext cx="6960239" cy="553998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000" b="1" baseline="-37500">
                <a:solidFill>
                  <a:srgbClr val="FFFFFF"/>
                </a:solidFill>
              </a:defRPr>
            </a:lvl1pPr>
          </a:lstStyle>
          <a:p>
            <a:pPr lvl="0">
              <a:defRPr sz="1800" b="0" baseline="0">
                <a:solidFill>
                  <a:srgbClr val="000000"/>
                </a:solidFill>
              </a:defRPr>
            </a:pP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ก๊าซ</a:t>
            </a: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ชีวภาพ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ขยะ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lang="en-US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1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00 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ตัน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/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วัน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(1 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หลุม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ปิดหลุม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1 </a:t>
            </a: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ปี</a:t>
            </a:r>
            <a:r>
              <a:rPr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09712" y="1472592"/>
          <a:ext cx="12313367" cy="772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5373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/>
        </p:nvSpPr>
        <p:spPr>
          <a:xfrm>
            <a:off x="9432508" y="-25188"/>
            <a:ext cx="33614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aseline="-27272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36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ก๊าซชีวภาพจากมูลฝอย</a:t>
            </a:r>
            <a:endParaRPr sz="36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452" name="Shape 452"/>
          <p:cNvSpPr/>
          <p:nvPr/>
        </p:nvSpPr>
        <p:spPr>
          <a:xfrm>
            <a:off x="3118024" y="16328"/>
            <a:ext cx="3643643" cy="132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เผาทิ้งเพื่อทำลาย</a:t>
            </a:r>
            <a:r>
              <a:rPr sz="28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CH</a:t>
            </a:r>
            <a:r>
              <a:rPr sz="2800" b="1" baseline="-2500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4</a:t>
            </a:r>
          </a:p>
          <a:p>
            <a:pPr lvl="0">
              <a:lnSpc>
                <a:spcPct val="9000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และลดกลิ่นเหม็น</a:t>
            </a:r>
            <a:endParaRPr sz="28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454" name="Shape 454"/>
          <p:cNvSpPr/>
          <p:nvPr/>
        </p:nvSpPr>
        <p:spPr>
          <a:xfrm>
            <a:off x="4384381" y="2990808"/>
            <a:ext cx="3098783" cy="6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5500" baseline="-27272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เผาในห้องลูกสูบ</a:t>
            </a:r>
            <a:endParaRPr sz="28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8" name="Picture 2" descr="D:\CDM Hod Project\CDM TVT\PDD Consult\ประชาพิจารณ์\Presentation\four-stroke-engin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81" y="3724672"/>
            <a:ext cx="8563262" cy="6058507"/>
          </a:xfrm>
          <a:prstGeom prst="rect">
            <a:avLst/>
          </a:prstGeom>
          <a:noFill/>
        </p:spPr>
      </p:pic>
      <p:sp>
        <p:nvSpPr>
          <p:cNvPr id="9" name="Lightning Bolt 8"/>
          <p:cNvSpPr/>
          <p:nvPr/>
        </p:nvSpPr>
        <p:spPr>
          <a:xfrm>
            <a:off x="6336696" y="652826"/>
            <a:ext cx="5770034" cy="3404642"/>
          </a:xfrm>
          <a:prstGeom prst="lightningBol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ไฟฟ้า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0" y="-25188"/>
            <a:ext cx="3124994" cy="982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1" animBg="1" advAuto="0"/>
      <p:bldP spid="454" grpId="3" animBg="1" advAuto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50E20-F68C-4E1D-8848-8C4C63A2A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0"/>
          <a:stretch/>
        </p:blipFill>
        <p:spPr>
          <a:xfrm>
            <a:off x="0" y="1645683"/>
            <a:ext cx="13004800" cy="8062340"/>
          </a:xfrm>
          <a:prstGeom prst="rect">
            <a:avLst/>
          </a:prstGeom>
        </p:spPr>
      </p:pic>
      <p:sp>
        <p:nvSpPr>
          <p:cNvPr id="451" name="Shape 451"/>
          <p:cNvSpPr/>
          <p:nvPr/>
        </p:nvSpPr>
        <p:spPr>
          <a:xfrm>
            <a:off x="0" y="196280"/>
            <a:ext cx="716382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aseline="-27272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36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เครื่องยนต์ และ </a:t>
            </a:r>
            <a:r>
              <a:rPr lang="en-US" sz="36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Generator </a:t>
            </a:r>
            <a:r>
              <a:rPr lang="th-TH" sz="36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ผลิตไฟฟ้าขนาด 1 </a:t>
            </a:r>
            <a:r>
              <a:rPr lang="en-US" sz="36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MW</a:t>
            </a:r>
            <a:endParaRPr sz="36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8899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6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01_HOD VSPP\Site Visit\Presentation\IMG_6353ถถ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88" y="1053313"/>
            <a:ext cx="5140378" cy="40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01_HOD VSPP\Site Visit\Presentation\P10301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1053313"/>
            <a:ext cx="4896544" cy="40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" name="Shape 515"/>
          <p:cNvSpPr/>
          <p:nvPr/>
        </p:nvSpPr>
        <p:spPr>
          <a:xfrm>
            <a:off x="4266414" y="115765"/>
            <a:ext cx="42126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aseline="-27272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3600" b="1" baseline="0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ระบบเก็บรวบรวมก๊าซชีวภาพ</a:t>
            </a:r>
            <a:endParaRPr lang="en-US" sz="3600" b="1" baseline="0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cxnSp>
        <p:nvCxnSpPr>
          <p:cNvPr id="3" name="Straight Arrow Connector 2"/>
          <p:cNvCxnSpPr>
            <a:stCxn id="7" idx="3"/>
            <a:endCxn id="6" idx="1"/>
          </p:cNvCxnSpPr>
          <p:nvPr/>
        </p:nvCxnSpPr>
        <p:spPr>
          <a:xfrm flipV="1">
            <a:off x="5638304" y="3072445"/>
            <a:ext cx="1656184" cy="7396"/>
          </a:xfrm>
          <a:prstGeom prst="straightConnector1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60" y="5380856"/>
            <a:ext cx="5624003" cy="421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427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Prayuth  Tanomboon\Documents\GomPlayer\Capture\00020003.MOV_0004360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661"/>
            <a:ext cx="13017173" cy="7323956"/>
          </a:xfrm>
          <a:prstGeom prst="rect">
            <a:avLst/>
          </a:prstGeom>
          <a:solidFill>
            <a:srgbClr val="808785"/>
          </a:solidFill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1" name="Shape 521"/>
          <p:cNvSpPr/>
          <p:nvPr/>
        </p:nvSpPr>
        <p:spPr>
          <a:xfrm>
            <a:off x="9920621" y="2430659"/>
            <a:ext cx="3084179" cy="9643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aseline="-27272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การใช้ประโยชน์ก๊าซชีวภาพ</a:t>
            </a:r>
          </a:p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จากหลุมฝังกลบมูลฝอย</a:t>
            </a:r>
            <a:endParaRPr sz="2800" b="1" baseline="0" dirty="0">
              <a:solidFill>
                <a:srgbClr val="0099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198" name="Group 197"/>
          <p:cNvGrpSpPr/>
          <p:nvPr/>
        </p:nvGrpSpPr>
        <p:grpSpPr>
          <a:xfrm>
            <a:off x="2115042" y="3581132"/>
            <a:ext cx="1842844" cy="1406931"/>
            <a:chOff x="2115042" y="3581132"/>
            <a:chExt cx="1842844" cy="1406931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152968" y="4128704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15042" y="4305770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176606" y="4838465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182434" y="464331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410057" y="4497531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389046" y="471865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295118" y="4298601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339618" y="406322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524096" y="4004433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503085" y="4234190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2628038" y="4437512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2595144" y="4677623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846020" y="433031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793942" y="456807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054350" y="4257667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233193" y="4169602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3453716" y="4088594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3663700" y="399106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911316" y="3835208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2998420" y="448271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233193" y="440035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3467966" y="431799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3702739" y="4235636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915864" y="4114648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720531" y="3975164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699520" y="4147084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2915445" y="3909185"/>
              <a:ext cx="42022" cy="149598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2915445" y="4103427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3102648" y="3824865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088815" y="4009148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308835" y="3709406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3287824" y="3933078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488977" y="3664587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473826" y="3834386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3679725" y="3581132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3658714" y="3740311"/>
              <a:ext cx="42022" cy="74799"/>
            </a:xfrm>
            <a:prstGeom prst="line">
              <a:avLst/>
            </a:prstGeom>
            <a:noFill/>
            <a:ln w="38100" cap="flat">
              <a:solidFill>
                <a:schemeClr val="bg1">
                  <a:lumMod val="50000"/>
                  <a:lumOff val="50000"/>
                </a:schemeClr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18" name="Freeform 517"/>
          <p:cNvSpPr/>
          <p:nvPr/>
        </p:nvSpPr>
        <p:spPr>
          <a:xfrm>
            <a:off x="2256312" y="3722914"/>
            <a:ext cx="1698171" cy="1579418"/>
          </a:xfrm>
          <a:custGeom>
            <a:avLst/>
            <a:gdLst>
              <a:gd name="connsiteX0" fmla="*/ 1698171 w 1698171"/>
              <a:gd name="connsiteY0" fmla="*/ 0 h 1579418"/>
              <a:gd name="connsiteX1" fmla="*/ 1573480 w 1698171"/>
              <a:gd name="connsiteY1" fmla="*/ 65315 h 1579418"/>
              <a:gd name="connsiteX2" fmla="*/ 1466602 w 1698171"/>
              <a:gd name="connsiteY2" fmla="*/ 136567 h 1579418"/>
              <a:gd name="connsiteX3" fmla="*/ 1365662 w 1698171"/>
              <a:gd name="connsiteY3" fmla="*/ 190005 h 1579418"/>
              <a:gd name="connsiteX4" fmla="*/ 1211283 w 1698171"/>
              <a:gd name="connsiteY4" fmla="*/ 273133 h 1579418"/>
              <a:gd name="connsiteX5" fmla="*/ 1033153 w 1698171"/>
              <a:gd name="connsiteY5" fmla="*/ 368135 h 1579418"/>
              <a:gd name="connsiteX6" fmla="*/ 855023 w 1698171"/>
              <a:gd name="connsiteY6" fmla="*/ 451263 h 1579418"/>
              <a:gd name="connsiteX7" fmla="*/ 665018 w 1698171"/>
              <a:gd name="connsiteY7" fmla="*/ 558141 h 1579418"/>
              <a:gd name="connsiteX8" fmla="*/ 486888 w 1698171"/>
              <a:gd name="connsiteY8" fmla="*/ 623455 h 1579418"/>
              <a:gd name="connsiteX9" fmla="*/ 106878 w 1698171"/>
              <a:gd name="connsiteY9" fmla="*/ 730333 h 1579418"/>
              <a:gd name="connsiteX10" fmla="*/ 5937 w 1698171"/>
              <a:gd name="connsiteY10" fmla="*/ 789709 h 1579418"/>
              <a:gd name="connsiteX11" fmla="*/ 0 w 1698171"/>
              <a:gd name="connsiteY11" fmla="*/ 914400 h 1579418"/>
              <a:gd name="connsiteX12" fmla="*/ 89065 w 1698171"/>
              <a:gd name="connsiteY12" fmla="*/ 1050967 h 1579418"/>
              <a:gd name="connsiteX13" fmla="*/ 148441 w 1698171"/>
              <a:gd name="connsiteY13" fmla="*/ 1229096 h 1579418"/>
              <a:gd name="connsiteX14" fmla="*/ 112815 w 1698171"/>
              <a:gd name="connsiteY14" fmla="*/ 1401289 h 1579418"/>
              <a:gd name="connsiteX15" fmla="*/ 59376 w 1698171"/>
              <a:gd name="connsiteY15" fmla="*/ 1579418 h 157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98171" h="1579418">
                <a:moveTo>
                  <a:pt x="1698171" y="0"/>
                </a:moveTo>
                <a:cubicBezTo>
                  <a:pt x="1655123" y="21277"/>
                  <a:pt x="1612075" y="42554"/>
                  <a:pt x="1573480" y="65315"/>
                </a:cubicBezTo>
                <a:cubicBezTo>
                  <a:pt x="1534885" y="88076"/>
                  <a:pt x="1501238" y="115785"/>
                  <a:pt x="1466602" y="136567"/>
                </a:cubicBezTo>
                <a:cubicBezTo>
                  <a:pt x="1431966" y="157349"/>
                  <a:pt x="1365662" y="190005"/>
                  <a:pt x="1365662" y="190005"/>
                </a:cubicBezTo>
                <a:lnTo>
                  <a:pt x="1211283" y="273133"/>
                </a:lnTo>
                <a:cubicBezTo>
                  <a:pt x="1155865" y="302821"/>
                  <a:pt x="1092530" y="338447"/>
                  <a:pt x="1033153" y="368135"/>
                </a:cubicBezTo>
                <a:cubicBezTo>
                  <a:pt x="973776" y="397823"/>
                  <a:pt x="916379" y="419595"/>
                  <a:pt x="855023" y="451263"/>
                </a:cubicBezTo>
                <a:cubicBezTo>
                  <a:pt x="793667" y="482931"/>
                  <a:pt x="726374" y="529442"/>
                  <a:pt x="665018" y="558141"/>
                </a:cubicBezTo>
                <a:cubicBezTo>
                  <a:pt x="603662" y="586840"/>
                  <a:pt x="579911" y="594756"/>
                  <a:pt x="486888" y="623455"/>
                </a:cubicBezTo>
                <a:cubicBezTo>
                  <a:pt x="393865" y="652154"/>
                  <a:pt x="187036" y="702624"/>
                  <a:pt x="106878" y="730333"/>
                </a:cubicBezTo>
                <a:cubicBezTo>
                  <a:pt x="26720" y="758042"/>
                  <a:pt x="23750" y="759031"/>
                  <a:pt x="5937" y="789709"/>
                </a:cubicBezTo>
                <a:cubicBezTo>
                  <a:pt x="-11876" y="820387"/>
                  <a:pt x="-13855" y="870857"/>
                  <a:pt x="0" y="914400"/>
                </a:cubicBezTo>
                <a:cubicBezTo>
                  <a:pt x="13855" y="957943"/>
                  <a:pt x="64325" y="998518"/>
                  <a:pt x="89065" y="1050967"/>
                </a:cubicBezTo>
                <a:cubicBezTo>
                  <a:pt x="113805" y="1103416"/>
                  <a:pt x="144483" y="1170709"/>
                  <a:pt x="148441" y="1229096"/>
                </a:cubicBezTo>
                <a:cubicBezTo>
                  <a:pt x="152399" y="1287483"/>
                  <a:pt x="127659" y="1342902"/>
                  <a:pt x="112815" y="1401289"/>
                </a:cubicBezTo>
                <a:cubicBezTo>
                  <a:pt x="97971" y="1459676"/>
                  <a:pt x="58386" y="1509156"/>
                  <a:pt x="59376" y="1579418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3838606" y="7724000"/>
            <a:ext cx="1327072" cy="826322"/>
            <a:chOff x="3838606" y="7724000"/>
            <a:chExt cx="1327072" cy="826322"/>
          </a:xfrm>
        </p:grpSpPr>
        <p:sp>
          <p:nvSpPr>
            <p:cNvPr id="64" name="Freeform 63"/>
            <p:cNvSpPr/>
            <p:nvPr/>
          </p:nvSpPr>
          <p:spPr>
            <a:xfrm>
              <a:off x="3869140" y="7799696"/>
              <a:ext cx="1296538" cy="750626"/>
            </a:xfrm>
            <a:custGeom>
              <a:avLst/>
              <a:gdLst>
                <a:gd name="connsiteX0" fmla="*/ 1296538 w 1296538"/>
                <a:gd name="connsiteY0" fmla="*/ 0 h 750626"/>
                <a:gd name="connsiteX1" fmla="*/ 634621 w 1296538"/>
                <a:gd name="connsiteY1" fmla="*/ 504967 h 750626"/>
                <a:gd name="connsiteX2" fmla="*/ 0 w 1296538"/>
                <a:gd name="connsiteY2" fmla="*/ 750626 h 75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6538" h="750626">
                  <a:moveTo>
                    <a:pt x="1296538" y="0"/>
                  </a:moveTo>
                  <a:cubicBezTo>
                    <a:pt x="1073624" y="189931"/>
                    <a:pt x="850711" y="379863"/>
                    <a:pt x="634621" y="504967"/>
                  </a:cubicBezTo>
                  <a:cubicBezTo>
                    <a:pt x="418531" y="630071"/>
                    <a:pt x="209265" y="690348"/>
                    <a:pt x="0" y="750626"/>
                  </a:cubicBezTo>
                </a:path>
              </a:pathLst>
            </a:custGeom>
            <a:noFill/>
            <a:ln w="12700" cap="flat">
              <a:solidFill>
                <a:srgbClr val="FFFF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3848100" y="7767638"/>
              <a:ext cx="1314450" cy="723900"/>
            </a:xfrm>
            <a:custGeom>
              <a:avLst/>
              <a:gdLst>
                <a:gd name="connsiteX0" fmla="*/ 1314450 w 1314450"/>
                <a:gd name="connsiteY0" fmla="*/ 0 h 723900"/>
                <a:gd name="connsiteX1" fmla="*/ 866775 w 1314450"/>
                <a:gd name="connsiteY1" fmla="*/ 357187 h 723900"/>
                <a:gd name="connsiteX2" fmla="*/ 581025 w 1314450"/>
                <a:gd name="connsiteY2" fmla="*/ 528637 h 723900"/>
                <a:gd name="connsiteX3" fmla="*/ 266700 w 1314450"/>
                <a:gd name="connsiteY3" fmla="*/ 666750 h 723900"/>
                <a:gd name="connsiteX4" fmla="*/ 0 w 1314450"/>
                <a:gd name="connsiteY4" fmla="*/ 7239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450" h="723900">
                  <a:moveTo>
                    <a:pt x="1314450" y="0"/>
                  </a:moveTo>
                  <a:cubicBezTo>
                    <a:pt x="1151731" y="134540"/>
                    <a:pt x="989012" y="269081"/>
                    <a:pt x="866775" y="357187"/>
                  </a:cubicBezTo>
                  <a:cubicBezTo>
                    <a:pt x="744538" y="445293"/>
                    <a:pt x="681038" y="477043"/>
                    <a:pt x="581025" y="528637"/>
                  </a:cubicBezTo>
                  <a:cubicBezTo>
                    <a:pt x="481012" y="580231"/>
                    <a:pt x="363538" y="634206"/>
                    <a:pt x="266700" y="666750"/>
                  </a:cubicBezTo>
                  <a:cubicBezTo>
                    <a:pt x="169862" y="699294"/>
                    <a:pt x="84931" y="711597"/>
                    <a:pt x="0" y="723900"/>
                  </a:cubicBezTo>
                </a:path>
              </a:pathLst>
            </a:custGeom>
            <a:noFill/>
            <a:ln w="12700" cap="flat">
              <a:solidFill>
                <a:srgbClr val="FFFF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3838606" y="7724000"/>
              <a:ext cx="1314450" cy="723900"/>
            </a:xfrm>
            <a:custGeom>
              <a:avLst/>
              <a:gdLst>
                <a:gd name="connsiteX0" fmla="*/ 1314450 w 1314450"/>
                <a:gd name="connsiteY0" fmla="*/ 0 h 723900"/>
                <a:gd name="connsiteX1" fmla="*/ 866775 w 1314450"/>
                <a:gd name="connsiteY1" fmla="*/ 357187 h 723900"/>
                <a:gd name="connsiteX2" fmla="*/ 581025 w 1314450"/>
                <a:gd name="connsiteY2" fmla="*/ 528637 h 723900"/>
                <a:gd name="connsiteX3" fmla="*/ 266700 w 1314450"/>
                <a:gd name="connsiteY3" fmla="*/ 666750 h 723900"/>
                <a:gd name="connsiteX4" fmla="*/ 0 w 1314450"/>
                <a:gd name="connsiteY4" fmla="*/ 7239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4450" h="723900">
                  <a:moveTo>
                    <a:pt x="1314450" y="0"/>
                  </a:moveTo>
                  <a:cubicBezTo>
                    <a:pt x="1151731" y="134540"/>
                    <a:pt x="989012" y="269081"/>
                    <a:pt x="866775" y="357187"/>
                  </a:cubicBezTo>
                  <a:cubicBezTo>
                    <a:pt x="744538" y="445293"/>
                    <a:pt x="681038" y="477043"/>
                    <a:pt x="581025" y="528637"/>
                  </a:cubicBezTo>
                  <a:cubicBezTo>
                    <a:pt x="481012" y="580231"/>
                    <a:pt x="363538" y="634206"/>
                    <a:pt x="266700" y="666750"/>
                  </a:cubicBezTo>
                  <a:cubicBezTo>
                    <a:pt x="169862" y="699294"/>
                    <a:pt x="84931" y="711597"/>
                    <a:pt x="0" y="723900"/>
                  </a:cubicBezTo>
                </a:path>
              </a:pathLst>
            </a:custGeom>
            <a:noFill/>
            <a:ln w="12700" cap="flat">
              <a:solidFill>
                <a:srgbClr val="FFFF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3846466" y="8425165"/>
            <a:ext cx="1222376" cy="138052"/>
            <a:chOff x="3846466" y="8425165"/>
            <a:chExt cx="1222376" cy="138052"/>
          </a:xfrm>
        </p:grpSpPr>
        <p:sp>
          <p:nvSpPr>
            <p:cNvPr id="91" name="Freeform 90"/>
            <p:cNvSpPr/>
            <p:nvPr/>
          </p:nvSpPr>
          <p:spPr>
            <a:xfrm>
              <a:off x="3847880" y="8425165"/>
              <a:ext cx="1220962" cy="64024"/>
            </a:xfrm>
            <a:custGeom>
              <a:avLst/>
              <a:gdLst>
                <a:gd name="connsiteX0" fmla="*/ 0 w 1220962"/>
                <a:gd name="connsiteY0" fmla="*/ 26428 h 64024"/>
                <a:gd name="connsiteX1" fmla="*/ 713549 w 1220962"/>
                <a:gd name="connsiteY1" fmla="*/ 63427 h 64024"/>
                <a:gd name="connsiteX2" fmla="*/ 1220962 w 1220962"/>
                <a:gd name="connsiteY2" fmla="*/ 0 h 64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0962" h="64024">
                  <a:moveTo>
                    <a:pt x="0" y="26428"/>
                  </a:moveTo>
                  <a:cubicBezTo>
                    <a:pt x="255027" y="47130"/>
                    <a:pt x="510055" y="67832"/>
                    <a:pt x="713549" y="63427"/>
                  </a:cubicBezTo>
                  <a:cubicBezTo>
                    <a:pt x="917043" y="59022"/>
                    <a:pt x="1069002" y="29511"/>
                    <a:pt x="1220962" y="0"/>
                  </a:cubicBezTo>
                </a:path>
              </a:pathLst>
            </a:custGeom>
            <a:noFill/>
            <a:ln w="12700" cap="flat">
              <a:solidFill>
                <a:srgbClr val="FFC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3847173" y="8462179"/>
              <a:ext cx="1220962" cy="64024"/>
            </a:xfrm>
            <a:custGeom>
              <a:avLst/>
              <a:gdLst>
                <a:gd name="connsiteX0" fmla="*/ 0 w 1220962"/>
                <a:gd name="connsiteY0" fmla="*/ 26428 h 64024"/>
                <a:gd name="connsiteX1" fmla="*/ 713549 w 1220962"/>
                <a:gd name="connsiteY1" fmla="*/ 63427 h 64024"/>
                <a:gd name="connsiteX2" fmla="*/ 1220962 w 1220962"/>
                <a:gd name="connsiteY2" fmla="*/ 0 h 64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0962" h="64024">
                  <a:moveTo>
                    <a:pt x="0" y="26428"/>
                  </a:moveTo>
                  <a:cubicBezTo>
                    <a:pt x="255027" y="47130"/>
                    <a:pt x="510055" y="67832"/>
                    <a:pt x="713549" y="63427"/>
                  </a:cubicBezTo>
                  <a:cubicBezTo>
                    <a:pt x="917043" y="59022"/>
                    <a:pt x="1069002" y="29511"/>
                    <a:pt x="1220962" y="0"/>
                  </a:cubicBezTo>
                </a:path>
              </a:pathLst>
            </a:custGeom>
            <a:noFill/>
            <a:ln w="12700" cap="flat">
              <a:solidFill>
                <a:srgbClr val="FFC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3846466" y="8499193"/>
              <a:ext cx="1220962" cy="64024"/>
            </a:xfrm>
            <a:custGeom>
              <a:avLst/>
              <a:gdLst>
                <a:gd name="connsiteX0" fmla="*/ 0 w 1220962"/>
                <a:gd name="connsiteY0" fmla="*/ 26428 h 64024"/>
                <a:gd name="connsiteX1" fmla="*/ 713549 w 1220962"/>
                <a:gd name="connsiteY1" fmla="*/ 63427 h 64024"/>
                <a:gd name="connsiteX2" fmla="*/ 1220962 w 1220962"/>
                <a:gd name="connsiteY2" fmla="*/ 0 h 64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0962" h="64024">
                  <a:moveTo>
                    <a:pt x="0" y="26428"/>
                  </a:moveTo>
                  <a:cubicBezTo>
                    <a:pt x="255027" y="47130"/>
                    <a:pt x="510055" y="67832"/>
                    <a:pt x="713549" y="63427"/>
                  </a:cubicBezTo>
                  <a:cubicBezTo>
                    <a:pt x="917043" y="59022"/>
                    <a:pt x="1069002" y="29511"/>
                    <a:pt x="1220962" y="0"/>
                  </a:cubicBezTo>
                </a:path>
              </a:pathLst>
            </a:custGeom>
            <a:noFill/>
            <a:ln w="12700" cap="flat">
              <a:solidFill>
                <a:srgbClr val="FFC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49527" y="8176161"/>
            <a:ext cx="3398078" cy="439342"/>
            <a:chOff x="449527" y="8176161"/>
            <a:chExt cx="3398078" cy="439342"/>
          </a:xfrm>
        </p:grpSpPr>
        <p:sp>
          <p:nvSpPr>
            <p:cNvPr id="124" name="Freeform 123"/>
            <p:cNvSpPr/>
            <p:nvPr/>
          </p:nvSpPr>
          <p:spPr>
            <a:xfrm>
              <a:off x="516577" y="8176161"/>
              <a:ext cx="3331028" cy="380780"/>
            </a:xfrm>
            <a:custGeom>
              <a:avLst/>
              <a:gdLst>
                <a:gd name="connsiteX0" fmla="*/ 0 w 3331028"/>
                <a:gd name="connsiteY0" fmla="*/ 0 h 380780"/>
                <a:gd name="connsiteX1" fmla="*/ 302820 w 3331028"/>
                <a:gd name="connsiteY1" fmla="*/ 142504 h 380780"/>
                <a:gd name="connsiteX2" fmla="*/ 540327 w 3331028"/>
                <a:gd name="connsiteY2" fmla="*/ 142504 h 380780"/>
                <a:gd name="connsiteX3" fmla="*/ 902524 w 3331028"/>
                <a:gd name="connsiteY3" fmla="*/ 249382 h 380780"/>
                <a:gd name="connsiteX4" fmla="*/ 1246909 w 3331028"/>
                <a:gd name="connsiteY4" fmla="*/ 231569 h 380780"/>
                <a:gd name="connsiteX5" fmla="*/ 2214748 w 3331028"/>
                <a:gd name="connsiteY5" fmla="*/ 380010 h 380780"/>
                <a:gd name="connsiteX6" fmla="*/ 3331028 w 3331028"/>
                <a:gd name="connsiteY6" fmla="*/ 279070 h 38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1028" h="380780">
                  <a:moveTo>
                    <a:pt x="0" y="0"/>
                  </a:moveTo>
                  <a:cubicBezTo>
                    <a:pt x="106382" y="59376"/>
                    <a:pt x="212765" y="118753"/>
                    <a:pt x="302820" y="142504"/>
                  </a:cubicBezTo>
                  <a:cubicBezTo>
                    <a:pt x="392875" y="166255"/>
                    <a:pt x="440376" y="124691"/>
                    <a:pt x="540327" y="142504"/>
                  </a:cubicBezTo>
                  <a:cubicBezTo>
                    <a:pt x="640278" y="160317"/>
                    <a:pt x="784760" y="234538"/>
                    <a:pt x="902524" y="249382"/>
                  </a:cubicBezTo>
                  <a:cubicBezTo>
                    <a:pt x="1020288" y="264226"/>
                    <a:pt x="1028205" y="209798"/>
                    <a:pt x="1246909" y="231569"/>
                  </a:cubicBezTo>
                  <a:cubicBezTo>
                    <a:pt x="1465613" y="253340"/>
                    <a:pt x="1867395" y="372093"/>
                    <a:pt x="2214748" y="380010"/>
                  </a:cubicBezTo>
                  <a:cubicBezTo>
                    <a:pt x="2562101" y="387927"/>
                    <a:pt x="2946564" y="333498"/>
                    <a:pt x="3331028" y="279070"/>
                  </a:cubicBezTo>
                </a:path>
              </a:pathLst>
            </a:custGeom>
            <a:noFill/>
            <a:ln w="12700" cap="flat">
              <a:solidFill>
                <a:srgbClr val="FF66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76" name="Freeform 175"/>
            <p:cNvSpPr/>
            <p:nvPr/>
          </p:nvSpPr>
          <p:spPr>
            <a:xfrm>
              <a:off x="485387" y="8202286"/>
              <a:ext cx="3362217" cy="380780"/>
            </a:xfrm>
            <a:custGeom>
              <a:avLst/>
              <a:gdLst>
                <a:gd name="connsiteX0" fmla="*/ 0 w 3331028"/>
                <a:gd name="connsiteY0" fmla="*/ 0 h 380780"/>
                <a:gd name="connsiteX1" fmla="*/ 302820 w 3331028"/>
                <a:gd name="connsiteY1" fmla="*/ 142504 h 380780"/>
                <a:gd name="connsiteX2" fmla="*/ 540327 w 3331028"/>
                <a:gd name="connsiteY2" fmla="*/ 142504 h 380780"/>
                <a:gd name="connsiteX3" fmla="*/ 902524 w 3331028"/>
                <a:gd name="connsiteY3" fmla="*/ 249382 h 380780"/>
                <a:gd name="connsiteX4" fmla="*/ 1246909 w 3331028"/>
                <a:gd name="connsiteY4" fmla="*/ 231569 h 380780"/>
                <a:gd name="connsiteX5" fmla="*/ 2214748 w 3331028"/>
                <a:gd name="connsiteY5" fmla="*/ 380010 h 380780"/>
                <a:gd name="connsiteX6" fmla="*/ 3331028 w 3331028"/>
                <a:gd name="connsiteY6" fmla="*/ 279070 h 38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1028" h="380780">
                  <a:moveTo>
                    <a:pt x="0" y="0"/>
                  </a:moveTo>
                  <a:cubicBezTo>
                    <a:pt x="106382" y="59376"/>
                    <a:pt x="212765" y="118753"/>
                    <a:pt x="302820" y="142504"/>
                  </a:cubicBezTo>
                  <a:cubicBezTo>
                    <a:pt x="392875" y="166255"/>
                    <a:pt x="440376" y="124691"/>
                    <a:pt x="540327" y="142504"/>
                  </a:cubicBezTo>
                  <a:cubicBezTo>
                    <a:pt x="640278" y="160317"/>
                    <a:pt x="784760" y="234538"/>
                    <a:pt x="902524" y="249382"/>
                  </a:cubicBezTo>
                  <a:cubicBezTo>
                    <a:pt x="1020288" y="264226"/>
                    <a:pt x="1028205" y="209798"/>
                    <a:pt x="1246909" y="231569"/>
                  </a:cubicBezTo>
                  <a:cubicBezTo>
                    <a:pt x="1465613" y="253340"/>
                    <a:pt x="1867395" y="372093"/>
                    <a:pt x="2214748" y="380010"/>
                  </a:cubicBezTo>
                  <a:cubicBezTo>
                    <a:pt x="2562101" y="387927"/>
                    <a:pt x="2946564" y="333498"/>
                    <a:pt x="3331028" y="279070"/>
                  </a:cubicBezTo>
                </a:path>
              </a:pathLst>
            </a:custGeom>
            <a:noFill/>
            <a:ln w="12700" cap="flat">
              <a:solidFill>
                <a:srgbClr val="FF66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449527" y="8234723"/>
              <a:ext cx="3387951" cy="380780"/>
            </a:xfrm>
            <a:custGeom>
              <a:avLst/>
              <a:gdLst>
                <a:gd name="connsiteX0" fmla="*/ 0 w 3331028"/>
                <a:gd name="connsiteY0" fmla="*/ 0 h 380780"/>
                <a:gd name="connsiteX1" fmla="*/ 302820 w 3331028"/>
                <a:gd name="connsiteY1" fmla="*/ 142504 h 380780"/>
                <a:gd name="connsiteX2" fmla="*/ 540327 w 3331028"/>
                <a:gd name="connsiteY2" fmla="*/ 142504 h 380780"/>
                <a:gd name="connsiteX3" fmla="*/ 902524 w 3331028"/>
                <a:gd name="connsiteY3" fmla="*/ 249382 h 380780"/>
                <a:gd name="connsiteX4" fmla="*/ 1246909 w 3331028"/>
                <a:gd name="connsiteY4" fmla="*/ 231569 h 380780"/>
                <a:gd name="connsiteX5" fmla="*/ 2214748 w 3331028"/>
                <a:gd name="connsiteY5" fmla="*/ 380010 h 380780"/>
                <a:gd name="connsiteX6" fmla="*/ 3331028 w 3331028"/>
                <a:gd name="connsiteY6" fmla="*/ 279070 h 38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1028" h="380780">
                  <a:moveTo>
                    <a:pt x="0" y="0"/>
                  </a:moveTo>
                  <a:cubicBezTo>
                    <a:pt x="106382" y="59376"/>
                    <a:pt x="212765" y="118753"/>
                    <a:pt x="302820" y="142504"/>
                  </a:cubicBezTo>
                  <a:cubicBezTo>
                    <a:pt x="392875" y="166255"/>
                    <a:pt x="440376" y="124691"/>
                    <a:pt x="540327" y="142504"/>
                  </a:cubicBezTo>
                  <a:cubicBezTo>
                    <a:pt x="640278" y="160317"/>
                    <a:pt x="784760" y="234538"/>
                    <a:pt x="902524" y="249382"/>
                  </a:cubicBezTo>
                  <a:cubicBezTo>
                    <a:pt x="1020288" y="264226"/>
                    <a:pt x="1028205" y="209798"/>
                    <a:pt x="1246909" y="231569"/>
                  </a:cubicBezTo>
                  <a:cubicBezTo>
                    <a:pt x="1465613" y="253340"/>
                    <a:pt x="1867395" y="372093"/>
                    <a:pt x="2214748" y="380010"/>
                  </a:cubicBezTo>
                  <a:cubicBezTo>
                    <a:pt x="2562101" y="387927"/>
                    <a:pt x="2946564" y="333498"/>
                    <a:pt x="3331028" y="279070"/>
                  </a:cubicBezTo>
                </a:path>
              </a:pathLst>
            </a:custGeom>
            <a:noFill/>
            <a:ln w="12700" cap="flat">
              <a:solidFill>
                <a:srgbClr val="FF66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107158" y="8085950"/>
            <a:ext cx="401428" cy="280601"/>
            <a:chOff x="6107158" y="8085950"/>
            <a:chExt cx="401428" cy="280601"/>
          </a:xfrm>
        </p:grpSpPr>
        <p:cxnSp>
          <p:nvCxnSpPr>
            <p:cNvPr id="140" name="Straight Arrow Connector 139"/>
            <p:cNvCxnSpPr/>
            <p:nvPr/>
          </p:nvCxnSpPr>
          <p:spPr>
            <a:xfrm>
              <a:off x="6135841" y="8085950"/>
              <a:ext cx="372745" cy="148773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6107158" y="8333184"/>
              <a:ext cx="401428" cy="33367"/>
            </a:xfrm>
            <a:prstGeom prst="straightConnector1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84" name="Straight Arrow Connector 183"/>
          <p:cNvCxnSpPr/>
          <p:nvPr/>
        </p:nvCxnSpPr>
        <p:spPr>
          <a:xfrm flipV="1">
            <a:off x="6508586" y="7829129"/>
            <a:ext cx="624786" cy="331207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0" name="Group 189"/>
          <p:cNvGrpSpPr/>
          <p:nvPr/>
        </p:nvGrpSpPr>
        <p:grpSpPr>
          <a:xfrm>
            <a:off x="5138310" y="4578824"/>
            <a:ext cx="1995062" cy="1443830"/>
            <a:chOff x="5138310" y="4578824"/>
            <a:chExt cx="1995062" cy="1443830"/>
          </a:xfrm>
        </p:grpSpPr>
        <p:sp>
          <p:nvSpPr>
            <p:cNvPr id="528" name="Freeform 527"/>
            <p:cNvSpPr/>
            <p:nvPr/>
          </p:nvSpPr>
          <p:spPr>
            <a:xfrm>
              <a:off x="5138310" y="4578824"/>
              <a:ext cx="1995062" cy="1374716"/>
            </a:xfrm>
            <a:custGeom>
              <a:avLst/>
              <a:gdLst>
                <a:gd name="connsiteX0" fmla="*/ 1897111 w 1995062"/>
                <a:gd name="connsiteY0" fmla="*/ 0 h 1374716"/>
                <a:gd name="connsiteX1" fmla="*/ 1910759 w 1995062"/>
                <a:gd name="connsiteY1" fmla="*/ 252483 h 1374716"/>
                <a:gd name="connsiteX2" fmla="*/ 989535 w 1995062"/>
                <a:gd name="connsiteY2" fmla="*/ 211540 h 1374716"/>
                <a:gd name="connsiteX3" fmla="*/ 252556 w 1995062"/>
                <a:gd name="connsiteY3" fmla="*/ 661916 h 1374716"/>
                <a:gd name="connsiteX4" fmla="*/ 72 w 1995062"/>
                <a:gd name="connsiteY4" fmla="*/ 1303361 h 1374716"/>
                <a:gd name="connsiteX5" fmla="*/ 232084 w 1995062"/>
                <a:gd name="connsiteY5" fmla="*/ 1330657 h 13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5062" h="1374716">
                  <a:moveTo>
                    <a:pt x="1897111" y="0"/>
                  </a:moveTo>
                  <a:cubicBezTo>
                    <a:pt x="1979566" y="108613"/>
                    <a:pt x="2062022" y="217226"/>
                    <a:pt x="1910759" y="252483"/>
                  </a:cubicBezTo>
                  <a:cubicBezTo>
                    <a:pt x="1759496" y="287740"/>
                    <a:pt x="1265902" y="143301"/>
                    <a:pt x="989535" y="211540"/>
                  </a:cubicBezTo>
                  <a:cubicBezTo>
                    <a:pt x="713168" y="279779"/>
                    <a:pt x="417467" y="479946"/>
                    <a:pt x="252556" y="661916"/>
                  </a:cubicBezTo>
                  <a:cubicBezTo>
                    <a:pt x="87645" y="843886"/>
                    <a:pt x="3484" y="1191904"/>
                    <a:pt x="72" y="1303361"/>
                  </a:cubicBezTo>
                  <a:cubicBezTo>
                    <a:pt x="-3340" y="1414818"/>
                    <a:pt x="114372" y="1372737"/>
                    <a:pt x="232084" y="1330657"/>
                  </a:cubicBezTo>
                </a:path>
              </a:pathLst>
            </a:custGeom>
            <a:noFill/>
            <a:ln w="38100" cap="flat">
              <a:solidFill>
                <a:srgbClr val="0000FF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cxnSp>
          <p:nvCxnSpPr>
            <p:cNvPr id="146" name="Straight Connector 145"/>
            <p:cNvCxnSpPr>
              <a:stCxn id="528" idx="5"/>
            </p:cNvCxnSpPr>
            <p:nvPr/>
          </p:nvCxnSpPr>
          <p:spPr>
            <a:xfrm flipH="1" flipV="1">
              <a:off x="5235597" y="5861192"/>
              <a:ext cx="134797" cy="48289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89" name="Straight Connector 188"/>
            <p:cNvCxnSpPr>
              <a:stCxn id="528" idx="5"/>
            </p:cNvCxnSpPr>
            <p:nvPr/>
          </p:nvCxnSpPr>
          <p:spPr>
            <a:xfrm flipH="1">
              <a:off x="5254182" y="5909481"/>
              <a:ext cx="116212" cy="113173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91" name="Group 190"/>
          <p:cNvGrpSpPr/>
          <p:nvPr/>
        </p:nvGrpSpPr>
        <p:grpSpPr>
          <a:xfrm>
            <a:off x="3594100" y="6462106"/>
            <a:ext cx="1536618" cy="707044"/>
            <a:chOff x="3594100" y="6462106"/>
            <a:chExt cx="1536618" cy="707044"/>
          </a:xfrm>
        </p:grpSpPr>
        <p:sp>
          <p:nvSpPr>
            <p:cNvPr id="41" name="Freeform 40"/>
            <p:cNvSpPr/>
            <p:nvPr/>
          </p:nvSpPr>
          <p:spPr>
            <a:xfrm>
              <a:off x="3594100" y="6522950"/>
              <a:ext cx="1530350" cy="646200"/>
            </a:xfrm>
            <a:custGeom>
              <a:avLst/>
              <a:gdLst>
                <a:gd name="connsiteX0" fmla="*/ 0 w 1530350"/>
                <a:gd name="connsiteY0" fmla="*/ 646200 h 646200"/>
                <a:gd name="connsiteX1" fmla="*/ 527050 w 1530350"/>
                <a:gd name="connsiteY1" fmla="*/ 74700 h 646200"/>
                <a:gd name="connsiteX2" fmla="*/ 774700 w 1530350"/>
                <a:gd name="connsiteY2" fmla="*/ 4850 h 646200"/>
                <a:gd name="connsiteX3" fmla="*/ 1530350 w 1530350"/>
                <a:gd name="connsiteY3" fmla="*/ 55650 h 64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350" h="646200">
                  <a:moveTo>
                    <a:pt x="0" y="646200"/>
                  </a:moveTo>
                  <a:cubicBezTo>
                    <a:pt x="198966" y="413896"/>
                    <a:pt x="397933" y="181592"/>
                    <a:pt x="527050" y="74700"/>
                  </a:cubicBezTo>
                  <a:cubicBezTo>
                    <a:pt x="656167" y="-32192"/>
                    <a:pt x="607483" y="8025"/>
                    <a:pt x="774700" y="4850"/>
                  </a:cubicBezTo>
                  <a:cubicBezTo>
                    <a:pt x="941917" y="1675"/>
                    <a:pt x="1236133" y="28662"/>
                    <a:pt x="1530350" y="55650"/>
                  </a:cubicBezTo>
                </a:path>
              </a:pathLst>
            </a:custGeom>
            <a:noFill/>
            <a:ln w="38100" cap="flat">
              <a:solidFill>
                <a:srgbClr val="0000FF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H="1" flipV="1">
              <a:off x="5010342" y="6462106"/>
              <a:ext cx="120376" cy="121688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9" name="Straight Connector 198"/>
            <p:cNvCxnSpPr/>
            <p:nvPr/>
          </p:nvCxnSpPr>
          <p:spPr>
            <a:xfrm flipH="1">
              <a:off x="4990337" y="6582663"/>
              <a:ext cx="128280" cy="101965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85" name="Group 184"/>
          <p:cNvGrpSpPr/>
          <p:nvPr/>
        </p:nvGrpSpPr>
        <p:grpSpPr>
          <a:xfrm>
            <a:off x="2265528" y="3725839"/>
            <a:ext cx="1699147" cy="3132161"/>
            <a:chOff x="2265528" y="3725839"/>
            <a:chExt cx="1699147" cy="3132161"/>
          </a:xfrm>
        </p:grpSpPr>
        <p:sp>
          <p:nvSpPr>
            <p:cNvPr id="519" name="Freeform 518"/>
            <p:cNvSpPr/>
            <p:nvPr/>
          </p:nvSpPr>
          <p:spPr>
            <a:xfrm>
              <a:off x="2265528" y="3725839"/>
              <a:ext cx="1699147" cy="3132161"/>
            </a:xfrm>
            <a:custGeom>
              <a:avLst/>
              <a:gdLst>
                <a:gd name="connsiteX0" fmla="*/ 1699147 w 1699147"/>
                <a:gd name="connsiteY0" fmla="*/ 0 h 3132161"/>
                <a:gd name="connsiteX1" fmla="*/ 1555845 w 1699147"/>
                <a:gd name="connsiteY1" fmla="*/ 54591 h 3132161"/>
                <a:gd name="connsiteX2" fmla="*/ 1501254 w 1699147"/>
                <a:gd name="connsiteY2" fmla="*/ 109182 h 3132161"/>
                <a:gd name="connsiteX3" fmla="*/ 1378424 w 1699147"/>
                <a:gd name="connsiteY3" fmla="*/ 163773 h 3132161"/>
                <a:gd name="connsiteX4" fmla="*/ 1276066 w 1699147"/>
                <a:gd name="connsiteY4" fmla="*/ 238836 h 3132161"/>
                <a:gd name="connsiteX5" fmla="*/ 1146412 w 1699147"/>
                <a:gd name="connsiteY5" fmla="*/ 286603 h 3132161"/>
                <a:gd name="connsiteX6" fmla="*/ 996287 w 1699147"/>
                <a:gd name="connsiteY6" fmla="*/ 382137 h 3132161"/>
                <a:gd name="connsiteX7" fmla="*/ 873457 w 1699147"/>
                <a:gd name="connsiteY7" fmla="*/ 443552 h 3132161"/>
                <a:gd name="connsiteX8" fmla="*/ 682388 w 1699147"/>
                <a:gd name="connsiteY8" fmla="*/ 532262 h 3132161"/>
                <a:gd name="connsiteX9" fmla="*/ 436729 w 1699147"/>
                <a:gd name="connsiteY9" fmla="*/ 627797 h 3132161"/>
                <a:gd name="connsiteX10" fmla="*/ 252484 w 1699147"/>
                <a:gd name="connsiteY10" fmla="*/ 682388 h 3132161"/>
                <a:gd name="connsiteX11" fmla="*/ 54591 w 1699147"/>
                <a:gd name="connsiteY11" fmla="*/ 743803 h 3132161"/>
                <a:gd name="connsiteX12" fmla="*/ 0 w 1699147"/>
                <a:gd name="connsiteY12" fmla="*/ 791570 h 3132161"/>
                <a:gd name="connsiteX13" fmla="*/ 0 w 1699147"/>
                <a:gd name="connsiteY13" fmla="*/ 900752 h 3132161"/>
                <a:gd name="connsiteX14" fmla="*/ 54591 w 1699147"/>
                <a:gd name="connsiteY14" fmla="*/ 1071349 h 3132161"/>
                <a:gd name="connsiteX15" fmla="*/ 150126 w 1699147"/>
                <a:gd name="connsiteY15" fmla="*/ 1201003 h 3132161"/>
                <a:gd name="connsiteX16" fmla="*/ 102359 w 1699147"/>
                <a:gd name="connsiteY16" fmla="*/ 1364776 h 3132161"/>
                <a:gd name="connsiteX17" fmla="*/ 47768 w 1699147"/>
                <a:gd name="connsiteY17" fmla="*/ 1514901 h 3132161"/>
                <a:gd name="connsiteX18" fmla="*/ 54591 w 1699147"/>
                <a:gd name="connsiteY18" fmla="*/ 1767385 h 3132161"/>
                <a:gd name="connsiteX19" fmla="*/ 116006 w 1699147"/>
                <a:gd name="connsiteY19" fmla="*/ 1951630 h 3132161"/>
                <a:gd name="connsiteX20" fmla="*/ 197893 w 1699147"/>
                <a:gd name="connsiteY20" fmla="*/ 2156346 h 3132161"/>
                <a:gd name="connsiteX21" fmla="*/ 245660 w 1699147"/>
                <a:gd name="connsiteY21" fmla="*/ 2361062 h 3132161"/>
                <a:gd name="connsiteX22" fmla="*/ 204717 w 1699147"/>
                <a:gd name="connsiteY22" fmla="*/ 2627194 h 3132161"/>
                <a:gd name="connsiteX23" fmla="*/ 245660 w 1699147"/>
                <a:gd name="connsiteY23" fmla="*/ 2777319 h 3132161"/>
                <a:gd name="connsiteX24" fmla="*/ 416257 w 1699147"/>
                <a:gd name="connsiteY24" fmla="*/ 2879677 h 3132161"/>
                <a:gd name="connsiteX25" fmla="*/ 566382 w 1699147"/>
                <a:gd name="connsiteY25" fmla="*/ 2954740 h 3132161"/>
                <a:gd name="connsiteX26" fmla="*/ 723332 w 1699147"/>
                <a:gd name="connsiteY26" fmla="*/ 3063922 h 3132161"/>
                <a:gd name="connsiteX27" fmla="*/ 873457 w 1699147"/>
                <a:gd name="connsiteY27" fmla="*/ 3132161 h 3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99147" h="3132161">
                  <a:moveTo>
                    <a:pt x="1699147" y="0"/>
                  </a:moveTo>
                  <a:cubicBezTo>
                    <a:pt x="1643987" y="18197"/>
                    <a:pt x="1588827" y="36394"/>
                    <a:pt x="1555845" y="54591"/>
                  </a:cubicBezTo>
                  <a:cubicBezTo>
                    <a:pt x="1522863" y="72788"/>
                    <a:pt x="1530824" y="90985"/>
                    <a:pt x="1501254" y="109182"/>
                  </a:cubicBezTo>
                  <a:cubicBezTo>
                    <a:pt x="1471684" y="127379"/>
                    <a:pt x="1415955" y="142164"/>
                    <a:pt x="1378424" y="163773"/>
                  </a:cubicBezTo>
                  <a:cubicBezTo>
                    <a:pt x="1340893" y="185382"/>
                    <a:pt x="1314735" y="218364"/>
                    <a:pt x="1276066" y="238836"/>
                  </a:cubicBezTo>
                  <a:cubicBezTo>
                    <a:pt x="1237397" y="259308"/>
                    <a:pt x="1193042" y="262720"/>
                    <a:pt x="1146412" y="286603"/>
                  </a:cubicBezTo>
                  <a:cubicBezTo>
                    <a:pt x="1099782" y="310486"/>
                    <a:pt x="1041779" y="355979"/>
                    <a:pt x="996287" y="382137"/>
                  </a:cubicBezTo>
                  <a:cubicBezTo>
                    <a:pt x="950795" y="408295"/>
                    <a:pt x="925773" y="418531"/>
                    <a:pt x="873457" y="443552"/>
                  </a:cubicBezTo>
                  <a:cubicBezTo>
                    <a:pt x="821141" y="468573"/>
                    <a:pt x="755176" y="501555"/>
                    <a:pt x="682388" y="532262"/>
                  </a:cubicBezTo>
                  <a:cubicBezTo>
                    <a:pt x="609600" y="562969"/>
                    <a:pt x="508380" y="602776"/>
                    <a:pt x="436729" y="627797"/>
                  </a:cubicBezTo>
                  <a:cubicBezTo>
                    <a:pt x="365078" y="652818"/>
                    <a:pt x="252484" y="682388"/>
                    <a:pt x="252484" y="682388"/>
                  </a:cubicBezTo>
                  <a:cubicBezTo>
                    <a:pt x="188794" y="701722"/>
                    <a:pt x="96672" y="725606"/>
                    <a:pt x="54591" y="743803"/>
                  </a:cubicBezTo>
                  <a:cubicBezTo>
                    <a:pt x="12510" y="762000"/>
                    <a:pt x="9098" y="765412"/>
                    <a:pt x="0" y="791570"/>
                  </a:cubicBezTo>
                  <a:cubicBezTo>
                    <a:pt x="-9098" y="817728"/>
                    <a:pt x="-9098" y="854122"/>
                    <a:pt x="0" y="900752"/>
                  </a:cubicBezTo>
                  <a:cubicBezTo>
                    <a:pt x="9098" y="947382"/>
                    <a:pt x="29570" y="1021307"/>
                    <a:pt x="54591" y="1071349"/>
                  </a:cubicBezTo>
                  <a:cubicBezTo>
                    <a:pt x="79612" y="1121391"/>
                    <a:pt x="142165" y="1152099"/>
                    <a:pt x="150126" y="1201003"/>
                  </a:cubicBezTo>
                  <a:cubicBezTo>
                    <a:pt x="158087" y="1249907"/>
                    <a:pt x="119419" y="1312460"/>
                    <a:pt x="102359" y="1364776"/>
                  </a:cubicBezTo>
                  <a:cubicBezTo>
                    <a:pt x="85299" y="1417092"/>
                    <a:pt x="55729" y="1447800"/>
                    <a:pt x="47768" y="1514901"/>
                  </a:cubicBezTo>
                  <a:cubicBezTo>
                    <a:pt x="39807" y="1582002"/>
                    <a:pt x="43218" y="1694597"/>
                    <a:pt x="54591" y="1767385"/>
                  </a:cubicBezTo>
                  <a:cubicBezTo>
                    <a:pt x="65964" y="1840173"/>
                    <a:pt x="92122" y="1886803"/>
                    <a:pt x="116006" y="1951630"/>
                  </a:cubicBezTo>
                  <a:cubicBezTo>
                    <a:pt x="139890" y="2016457"/>
                    <a:pt x="176284" y="2088107"/>
                    <a:pt x="197893" y="2156346"/>
                  </a:cubicBezTo>
                  <a:cubicBezTo>
                    <a:pt x="219502" y="2224585"/>
                    <a:pt x="244523" y="2282587"/>
                    <a:pt x="245660" y="2361062"/>
                  </a:cubicBezTo>
                  <a:cubicBezTo>
                    <a:pt x="246797" y="2439537"/>
                    <a:pt x="204717" y="2557818"/>
                    <a:pt x="204717" y="2627194"/>
                  </a:cubicBezTo>
                  <a:cubicBezTo>
                    <a:pt x="204717" y="2696570"/>
                    <a:pt x="210403" y="2735239"/>
                    <a:pt x="245660" y="2777319"/>
                  </a:cubicBezTo>
                  <a:cubicBezTo>
                    <a:pt x="280917" y="2819399"/>
                    <a:pt x="362803" y="2850107"/>
                    <a:pt x="416257" y="2879677"/>
                  </a:cubicBezTo>
                  <a:cubicBezTo>
                    <a:pt x="469711" y="2909247"/>
                    <a:pt x="515203" y="2924033"/>
                    <a:pt x="566382" y="2954740"/>
                  </a:cubicBezTo>
                  <a:cubicBezTo>
                    <a:pt x="617561" y="2985447"/>
                    <a:pt x="672153" y="3034352"/>
                    <a:pt x="723332" y="3063922"/>
                  </a:cubicBezTo>
                  <a:cubicBezTo>
                    <a:pt x="774511" y="3093492"/>
                    <a:pt x="823984" y="3112826"/>
                    <a:pt x="873457" y="3132161"/>
                  </a:cubicBezTo>
                </a:path>
              </a:pathLst>
            </a:custGeom>
            <a:noFill/>
            <a:ln w="38100" cap="flat">
              <a:solidFill>
                <a:srgbClr val="FF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cxnSp>
          <p:nvCxnSpPr>
            <p:cNvPr id="169" name="Straight Connector 168"/>
            <p:cNvCxnSpPr>
              <a:stCxn id="519" idx="27"/>
            </p:cNvCxnSpPr>
            <p:nvPr/>
          </p:nvCxnSpPr>
          <p:spPr>
            <a:xfrm flipH="1" flipV="1">
              <a:off x="3019432" y="6640912"/>
              <a:ext cx="119553" cy="21708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2" name="Straight Connector 211"/>
            <p:cNvCxnSpPr/>
            <p:nvPr/>
          </p:nvCxnSpPr>
          <p:spPr>
            <a:xfrm flipH="1">
              <a:off x="2888042" y="6858000"/>
              <a:ext cx="256629" cy="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02" name="Group 201"/>
          <p:cNvGrpSpPr/>
          <p:nvPr/>
        </p:nvGrpSpPr>
        <p:grpSpPr>
          <a:xfrm>
            <a:off x="2108168" y="3482953"/>
            <a:ext cx="2358888" cy="1736399"/>
            <a:chOff x="2108168" y="3482953"/>
            <a:chExt cx="2358888" cy="1736399"/>
          </a:xfrm>
        </p:grpSpPr>
        <p:sp>
          <p:nvSpPr>
            <p:cNvPr id="18" name="Arc 17"/>
            <p:cNvSpPr/>
            <p:nvPr/>
          </p:nvSpPr>
          <p:spPr>
            <a:xfrm rot="19965441" flipH="1">
              <a:off x="2907714" y="3734515"/>
              <a:ext cx="543199" cy="765849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5" name="Arc 14"/>
            <p:cNvSpPr/>
            <p:nvPr/>
          </p:nvSpPr>
          <p:spPr>
            <a:xfrm rot="19965441" flipH="1">
              <a:off x="2324493" y="3951168"/>
              <a:ext cx="543199" cy="754553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9965441" flipH="1">
              <a:off x="2515936" y="3879004"/>
              <a:ext cx="543199" cy="757327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7" name="Arc 16"/>
            <p:cNvSpPr/>
            <p:nvPr/>
          </p:nvSpPr>
          <p:spPr>
            <a:xfrm rot="19965441" flipH="1">
              <a:off x="2712800" y="3806523"/>
              <a:ext cx="543199" cy="765849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9" name="Arc 18"/>
            <p:cNvSpPr/>
            <p:nvPr/>
          </p:nvSpPr>
          <p:spPr>
            <a:xfrm rot="19965441" flipH="1">
              <a:off x="3092722" y="3664908"/>
              <a:ext cx="543199" cy="722568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0" name="Arc 19"/>
            <p:cNvSpPr/>
            <p:nvPr/>
          </p:nvSpPr>
          <p:spPr>
            <a:xfrm rot="19965441" flipH="1">
              <a:off x="3283534" y="3593894"/>
              <a:ext cx="543199" cy="704647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1" name="Arc 20"/>
            <p:cNvSpPr/>
            <p:nvPr/>
          </p:nvSpPr>
          <p:spPr>
            <a:xfrm rot="19965441" flipH="1">
              <a:off x="3463323" y="3525551"/>
              <a:ext cx="543199" cy="638562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2" name="Arc 21"/>
            <p:cNvSpPr/>
            <p:nvPr/>
          </p:nvSpPr>
          <p:spPr>
            <a:xfrm rot="19965441" flipH="1">
              <a:off x="3660662" y="3482953"/>
              <a:ext cx="439012" cy="573114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136053" y="4478303"/>
              <a:ext cx="117875" cy="38457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" name="Arc 30"/>
            <p:cNvSpPr/>
            <p:nvPr/>
          </p:nvSpPr>
          <p:spPr>
            <a:xfrm rot="20265889" flipH="1">
              <a:off x="2616443" y="4291720"/>
              <a:ext cx="543199" cy="870645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2" name="Arc 31"/>
            <p:cNvSpPr/>
            <p:nvPr/>
          </p:nvSpPr>
          <p:spPr>
            <a:xfrm rot="20265889" flipH="1">
              <a:off x="2817216" y="4218902"/>
              <a:ext cx="543199" cy="870645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3" name="Arc 32"/>
            <p:cNvSpPr/>
            <p:nvPr/>
          </p:nvSpPr>
          <p:spPr>
            <a:xfrm rot="20265889" flipH="1">
              <a:off x="3017989" y="4146084"/>
              <a:ext cx="543199" cy="870645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4" name="Arc 33"/>
            <p:cNvSpPr/>
            <p:nvPr/>
          </p:nvSpPr>
          <p:spPr>
            <a:xfrm rot="20265889" flipH="1">
              <a:off x="3250599" y="4023382"/>
              <a:ext cx="543199" cy="961818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5" name="Arc 34"/>
            <p:cNvSpPr/>
            <p:nvPr/>
          </p:nvSpPr>
          <p:spPr>
            <a:xfrm rot="20265889" flipH="1">
              <a:off x="3471760" y="3902929"/>
              <a:ext cx="543199" cy="992472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20265889" flipH="1">
              <a:off x="3697555" y="3781565"/>
              <a:ext cx="543199" cy="1047618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7" name="Arc 36"/>
            <p:cNvSpPr/>
            <p:nvPr/>
          </p:nvSpPr>
          <p:spPr>
            <a:xfrm rot="20265889" flipH="1">
              <a:off x="3923857" y="3660102"/>
              <a:ext cx="543199" cy="1105444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30" name="Arc 29"/>
            <p:cNvSpPr/>
            <p:nvPr/>
          </p:nvSpPr>
          <p:spPr>
            <a:xfrm rot="20265889" flipH="1">
              <a:off x="2398461" y="4348707"/>
              <a:ext cx="543199" cy="870645"/>
            </a:xfrm>
            <a:prstGeom prst="arc">
              <a:avLst>
                <a:gd name="adj1" fmla="val 16787661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8" name="Arc 27"/>
            <p:cNvSpPr/>
            <p:nvPr/>
          </p:nvSpPr>
          <p:spPr>
            <a:xfrm rot="20265889" flipH="1">
              <a:off x="2180480" y="4441628"/>
              <a:ext cx="543199" cy="754553"/>
            </a:xfrm>
            <a:prstGeom prst="arc">
              <a:avLst>
                <a:gd name="adj1" fmla="val 16787661"/>
                <a:gd name="adj2" fmla="val 20610949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35" name="Arc 234"/>
            <p:cNvSpPr/>
            <p:nvPr/>
          </p:nvSpPr>
          <p:spPr>
            <a:xfrm rot="19965441" flipH="1">
              <a:off x="2108168" y="3989629"/>
              <a:ext cx="543199" cy="754553"/>
            </a:xfrm>
            <a:prstGeom prst="arc">
              <a:avLst>
                <a:gd name="adj1" fmla="val 17212220"/>
                <a:gd name="adj2" fmla="val 21417488"/>
              </a:avLst>
            </a:prstGeom>
            <a:noFill/>
            <a:ln w="38100" cap="flat">
              <a:solidFill>
                <a:srgbClr val="00FF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5959446" y="7469671"/>
            <a:ext cx="473838" cy="1223553"/>
            <a:chOff x="5959446" y="7469671"/>
            <a:chExt cx="473838" cy="1223553"/>
          </a:xfrm>
        </p:grpSpPr>
        <p:cxnSp>
          <p:nvCxnSpPr>
            <p:cNvPr id="535" name="Straight Connector 534"/>
            <p:cNvCxnSpPr/>
            <p:nvPr/>
          </p:nvCxnSpPr>
          <p:spPr>
            <a:xfrm flipH="1">
              <a:off x="5959446" y="7469671"/>
              <a:ext cx="31576" cy="1113395"/>
            </a:xfrm>
            <a:prstGeom prst="line">
              <a:avLst/>
            </a:prstGeom>
            <a:noFill/>
            <a:ln w="25400" cap="flat">
              <a:solidFill>
                <a:srgbClr val="CC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5991022" y="7469671"/>
              <a:ext cx="442262" cy="154329"/>
            </a:xfrm>
            <a:prstGeom prst="line">
              <a:avLst/>
            </a:prstGeom>
            <a:noFill/>
            <a:ln w="25400" cap="flat">
              <a:solidFill>
                <a:srgbClr val="CC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4" name="Straight Arrow Connector 203"/>
            <p:cNvCxnSpPr/>
            <p:nvPr/>
          </p:nvCxnSpPr>
          <p:spPr>
            <a:xfrm>
              <a:off x="5970896" y="8583066"/>
              <a:ext cx="238365" cy="110158"/>
            </a:xfrm>
            <a:prstGeom prst="straightConnector1">
              <a:avLst/>
            </a:prstGeom>
            <a:noFill/>
            <a:ln w="25400" cap="flat">
              <a:solidFill>
                <a:srgbClr val="FF00FF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0" name="Straight Arrow Connector 239"/>
            <p:cNvCxnSpPr/>
            <p:nvPr/>
          </p:nvCxnSpPr>
          <p:spPr>
            <a:xfrm>
              <a:off x="5973788" y="7829129"/>
              <a:ext cx="238365" cy="110158"/>
            </a:xfrm>
            <a:prstGeom prst="straightConnector1">
              <a:avLst/>
            </a:prstGeom>
            <a:noFill/>
            <a:ln w="25400" cap="flat">
              <a:solidFill>
                <a:srgbClr val="FF00FF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6" name="Group 215"/>
          <p:cNvGrpSpPr/>
          <p:nvPr/>
        </p:nvGrpSpPr>
        <p:grpSpPr>
          <a:xfrm>
            <a:off x="6503078" y="5953540"/>
            <a:ext cx="359362" cy="1741885"/>
            <a:chOff x="6503078" y="5953540"/>
            <a:chExt cx="359362" cy="1741885"/>
          </a:xfrm>
        </p:grpSpPr>
        <p:cxnSp>
          <p:nvCxnSpPr>
            <p:cNvPr id="241" name="Straight Arrow Connector 240"/>
            <p:cNvCxnSpPr/>
            <p:nvPr/>
          </p:nvCxnSpPr>
          <p:spPr>
            <a:xfrm flipH="1">
              <a:off x="6503078" y="7695425"/>
              <a:ext cx="215346" cy="0"/>
            </a:xfrm>
            <a:prstGeom prst="straightConnector1">
              <a:avLst/>
            </a:prstGeom>
            <a:noFill/>
            <a:ln w="38100" cap="flat">
              <a:solidFill>
                <a:srgbClr val="FF00FF"/>
              </a:solidFill>
              <a:prstDash val="solid"/>
              <a:miter lim="400000"/>
              <a:tailEnd type="arrow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7" name="Straight Connector 206"/>
            <p:cNvCxnSpPr/>
            <p:nvPr/>
          </p:nvCxnSpPr>
          <p:spPr>
            <a:xfrm flipH="1">
              <a:off x="6718424" y="5966067"/>
              <a:ext cx="144016" cy="1729358"/>
            </a:xfrm>
            <a:prstGeom prst="line">
              <a:avLst/>
            </a:prstGeom>
            <a:noFill/>
            <a:ln w="38100" cap="flat">
              <a:solidFill>
                <a:srgbClr val="FF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6718424" y="5953540"/>
              <a:ext cx="144016" cy="12527"/>
            </a:xfrm>
            <a:prstGeom prst="line">
              <a:avLst/>
            </a:prstGeom>
            <a:noFill/>
            <a:ln w="38100" cap="flat">
              <a:solidFill>
                <a:srgbClr val="FF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646416" y="6749456"/>
              <a:ext cx="144016" cy="12527"/>
            </a:xfrm>
            <a:prstGeom prst="line">
              <a:avLst/>
            </a:prstGeom>
            <a:noFill/>
            <a:ln w="38100" cap="flat">
              <a:solidFill>
                <a:srgbClr val="FF00FF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026" name="Picture 2" descr="H:\01_HOD VSPP\Site Visit\Presentation\IMG_6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553" y="28082"/>
            <a:ext cx="4258737" cy="240281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9" name="Straight Connector 218"/>
          <p:cNvCxnSpPr/>
          <p:nvPr/>
        </p:nvCxnSpPr>
        <p:spPr>
          <a:xfrm>
            <a:off x="1206" y="2430661"/>
            <a:ext cx="2056705" cy="1976604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dash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9" name="Straight Connector 258"/>
          <p:cNvCxnSpPr/>
          <p:nvPr/>
        </p:nvCxnSpPr>
        <p:spPr>
          <a:xfrm flipH="1">
            <a:off x="5975234" y="2430660"/>
            <a:ext cx="1046056" cy="136323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dash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4" name="Oval 233"/>
          <p:cNvSpPr/>
          <p:nvPr/>
        </p:nvSpPr>
        <p:spPr>
          <a:xfrm rot="2744918">
            <a:off x="2953568" y="6464594"/>
            <a:ext cx="691401" cy="942378"/>
          </a:xfrm>
          <a:prstGeom prst="ellipse">
            <a:avLst/>
          </a:prstGeom>
          <a:noFill/>
          <a:ln w="38100" cap="flat">
            <a:solidFill>
              <a:srgbClr val="FFFF00"/>
            </a:solidFill>
            <a:prstDash val="dash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pic>
        <p:nvPicPr>
          <p:cNvPr id="1029" name="Picture 5" descr="H:\01_HOD VSPP\Site Visit\Presentation\P1030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" y="28082"/>
            <a:ext cx="2710051" cy="240257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01_HOD VSPP\Site Visit\Presentation\IMG_40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42" y="6783"/>
            <a:ext cx="3255158" cy="242387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01_HOD VSPP\Site Visit\Presentation\P10108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90" y="-11208"/>
            <a:ext cx="2698195" cy="2441867"/>
          </a:xfrm>
          <a:prstGeom prst="rect">
            <a:avLst/>
          </a:prstGeom>
          <a:noFill/>
          <a:ln w="38100">
            <a:solidFill>
              <a:srgbClr val="FFFF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" name="Oval 281"/>
          <p:cNvSpPr/>
          <p:nvPr/>
        </p:nvSpPr>
        <p:spPr>
          <a:xfrm rot="6126130">
            <a:off x="7008473" y="4083054"/>
            <a:ext cx="691401" cy="942378"/>
          </a:xfrm>
          <a:prstGeom prst="ellipse">
            <a:avLst/>
          </a:prstGeom>
          <a:noFill/>
          <a:ln w="38100" cap="flat">
            <a:solidFill>
              <a:srgbClr val="FFFF00"/>
            </a:solidFill>
            <a:prstDash val="dash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877056" y="3226003"/>
            <a:ext cx="2062886" cy="863194"/>
          </a:xfrm>
          <a:custGeom>
            <a:avLst/>
            <a:gdLst>
              <a:gd name="connsiteX0" fmla="*/ 0 w 2062886"/>
              <a:gd name="connsiteY0" fmla="*/ 256032 h 863194"/>
              <a:gd name="connsiteX1" fmla="*/ 899770 w 2062886"/>
              <a:gd name="connsiteY1" fmla="*/ 863194 h 863194"/>
              <a:gd name="connsiteX2" fmla="*/ 2062886 w 2062886"/>
              <a:gd name="connsiteY2" fmla="*/ 526695 h 863194"/>
              <a:gd name="connsiteX3" fmla="*/ 1104595 w 2062886"/>
              <a:gd name="connsiteY3" fmla="*/ 0 h 863194"/>
              <a:gd name="connsiteX4" fmla="*/ 65837 w 2062886"/>
              <a:gd name="connsiteY4" fmla="*/ 292608 h 86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886" h="863194">
                <a:moveTo>
                  <a:pt x="0" y="256032"/>
                </a:moveTo>
                <a:lnTo>
                  <a:pt x="899770" y="863194"/>
                </a:lnTo>
                <a:lnTo>
                  <a:pt x="2062886" y="526695"/>
                </a:lnTo>
                <a:lnTo>
                  <a:pt x="1104595" y="0"/>
                </a:lnTo>
                <a:lnTo>
                  <a:pt x="65837" y="292608"/>
                </a:lnTo>
              </a:path>
            </a:pathLst>
          </a:custGeom>
          <a:solidFill>
            <a:schemeClr val="tx2">
              <a:lumMod val="75000"/>
            </a:schemeClr>
          </a:solidFill>
          <a:ln w="127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500914" y="3831772"/>
            <a:ext cx="1520376" cy="722472"/>
          </a:xfrm>
          <a:custGeom>
            <a:avLst/>
            <a:gdLst>
              <a:gd name="connsiteX0" fmla="*/ 0 w 2208102"/>
              <a:gd name="connsiteY0" fmla="*/ 0 h 841281"/>
              <a:gd name="connsiteX1" fmla="*/ 841829 w 2208102"/>
              <a:gd name="connsiteY1" fmla="*/ 682172 h 841281"/>
              <a:gd name="connsiteX2" fmla="*/ 2046515 w 2208102"/>
              <a:gd name="connsiteY2" fmla="*/ 827315 h 841281"/>
              <a:gd name="connsiteX3" fmla="*/ 2162629 w 2208102"/>
              <a:gd name="connsiteY3" fmla="*/ 827315 h 84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8102" h="841281">
                <a:moveTo>
                  <a:pt x="0" y="0"/>
                </a:moveTo>
                <a:cubicBezTo>
                  <a:pt x="250371" y="272143"/>
                  <a:pt x="500743" y="544286"/>
                  <a:pt x="841829" y="682172"/>
                </a:cubicBezTo>
                <a:cubicBezTo>
                  <a:pt x="1182915" y="820058"/>
                  <a:pt x="1826382" y="803125"/>
                  <a:pt x="2046515" y="827315"/>
                </a:cubicBezTo>
                <a:cubicBezTo>
                  <a:pt x="2266648" y="851505"/>
                  <a:pt x="2214638" y="839410"/>
                  <a:pt x="2162629" y="827315"/>
                </a:cubicBezTo>
              </a:path>
            </a:pathLst>
          </a:custGeom>
          <a:noFill/>
          <a:ln w="381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52539178"/>
      </p:ext>
    </p:extLst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28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154465"/>
            <a:ext cx="13042900" cy="876403"/>
          </a:xfrm>
          <a:prstGeom prst="rect">
            <a:avLst/>
          </a:prstGeom>
          <a:gradFill>
            <a:gsLst>
              <a:gs pos="0">
                <a:srgbClr val="FFFFFF">
                  <a:alpha val="88000"/>
                </a:srgb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3059972" y="328008"/>
            <a:ext cx="688489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aseline="-33333"/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32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ความห่างไกลชุมชน / จำนวนชุมชนที่จะได้รับผลกระทบ</a:t>
            </a:r>
            <a:endParaRPr sz="3200" b="1" baseline="0" dirty="0">
              <a:solidFill>
                <a:srgbClr val="53535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CC2B4-4FA5-44DB-BEE8-6E5D63AAA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823"/>
            <a:ext cx="13042900" cy="7358777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ropbox\HLF\Map To nuy\2000 ไร่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97" y="990420"/>
            <a:ext cx="9724290" cy="85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Shape 174"/>
          <p:cNvSpPr/>
          <p:nvPr/>
        </p:nvSpPr>
        <p:spPr>
          <a:xfrm>
            <a:off x="2570384" y="1197078"/>
            <a:ext cx="9301139" cy="8177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3855" y="15922"/>
                </a:moveTo>
                <a:lnTo>
                  <a:pt x="4641" y="16369"/>
                </a:lnTo>
                <a:lnTo>
                  <a:pt x="4970" y="16984"/>
                </a:lnTo>
                <a:lnTo>
                  <a:pt x="5370" y="17709"/>
                </a:lnTo>
                <a:lnTo>
                  <a:pt x="6031" y="18184"/>
                </a:lnTo>
                <a:lnTo>
                  <a:pt x="6503" y="18138"/>
                </a:lnTo>
                <a:lnTo>
                  <a:pt x="7228" y="18325"/>
                </a:lnTo>
                <a:lnTo>
                  <a:pt x="7662" y="18345"/>
                </a:lnTo>
                <a:lnTo>
                  <a:pt x="8439" y="18191"/>
                </a:lnTo>
                <a:lnTo>
                  <a:pt x="9298" y="18542"/>
                </a:lnTo>
                <a:lnTo>
                  <a:pt x="8865" y="19901"/>
                </a:lnTo>
                <a:cubicBezTo>
                  <a:pt x="8740" y="20181"/>
                  <a:pt x="8618" y="20462"/>
                  <a:pt x="8498" y="20745"/>
                </a:cubicBezTo>
                <a:cubicBezTo>
                  <a:pt x="8390" y="20999"/>
                  <a:pt x="8284" y="21254"/>
                  <a:pt x="8181" y="21510"/>
                </a:cubicBezTo>
                <a:cubicBezTo>
                  <a:pt x="8336" y="21558"/>
                  <a:pt x="8496" y="21584"/>
                  <a:pt x="8657" y="21588"/>
                </a:cubicBezTo>
                <a:cubicBezTo>
                  <a:pt x="8899" y="21594"/>
                  <a:pt x="9138" y="21549"/>
                  <a:pt x="9374" y="21493"/>
                </a:cubicBezTo>
                <a:cubicBezTo>
                  <a:pt x="9610" y="21438"/>
                  <a:pt x="9844" y="21372"/>
                  <a:pt x="10076" y="21295"/>
                </a:cubicBezTo>
                <a:lnTo>
                  <a:pt x="10910" y="21438"/>
                </a:lnTo>
                <a:cubicBezTo>
                  <a:pt x="11065" y="21363"/>
                  <a:pt x="11230" y="21319"/>
                  <a:pt x="11398" y="21309"/>
                </a:cubicBezTo>
                <a:cubicBezTo>
                  <a:pt x="11586" y="21297"/>
                  <a:pt x="11777" y="21327"/>
                  <a:pt x="11963" y="21289"/>
                </a:cubicBezTo>
                <a:cubicBezTo>
                  <a:pt x="12193" y="21243"/>
                  <a:pt x="12400" y="21095"/>
                  <a:pt x="12633" y="21066"/>
                </a:cubicBezTo>
                <a:cubicBezTo>
                  <a:pt x="12846" y="21039"/>
                  <a:pt x="13059" y="21115"/>
                  <a:pt x="13272" y="21090"/>
                </a:cubicBezTo>
                <a:cubicBezTo>
                  <a:pt x="13498" y="21063"/>
                  <a:pt x="13698" y="20929"/>
                  <a:pt x="13905" y="20828"/>
                </a:cubicBezTo>
                <a:cubicBezTo>
                  <a:pt x="14228" y="20670"/>
                  <a:pt x="14576" y="20589"/>
                  <a:pt x="14929" y="20589"/>
                </a:cubicBezTo>
                <a:lnTo>
                  <a:pt x="16085" y="20169"/>
                </a:lnTo>
                <a:cubicBezTo>
                  <a:pt x="16260" y="20207"/>
                  <a:pt x="16438" y="20216"/>
                  <a:pt x="16615" y="20196"/>
                </a:cubicBezTo>
                <a:cubicBezTo>
                  <a:pt x="16727" y="20183"/>
                  <a:pt x="16839" y="20158"/>
                  <a:pt x="16951" y="20169"/>
                </a:cubicBezTo>
                <a:cubicBezTo>
                  <a:pt x="17100" y="20184"/>
                  <a:pt x="17239" y="20262"/>
                  <a:pt x="17387" y="20284"/>
                </a:cubicBezTo>
                <a:cubicBezTo>
                  <a:pt x="17489" y="20299"/>
                  <a:pt x="17592" y="20287"/>
                  <a:pt x="17689" y="20249"/>
                </a:cubicBezTo>
                <a:cubicBezTo>
                  <a:pt x="17843" y="20234"/>
                  <a:pt x="17998" y="20238"/>
                  <a:pt x="18150" y="20260"/>
                </a:cubicBezTo>
                <a:cubicBezTo>
                  <a:pt x="18391" y="20294"/>
                  <a:pt x="18626" y="20375"/>
                  <a:pt x="18847" y="20495"/>
                </a:cubicBezTo>
                <a:cubicBezTo>
                  <a:pt x="18997" y="20577"/>
                  <a:pt x="19162" y="20674"/>
                  <a:pt x="19310" y="20580"/>
                </a:cubicBezTo>
                <a:cubicBezTo>
                  <a:pt x="19446" y="20493"/>
                  <a:pt x="19466" y="20295"/>
                  <a:pt x="19487" y="20116"/>
                </a:cubicBezTo>
                <a:cubicBezTo>
                  <a:pt x="19512" y="19892"/>
                  <a:pt x="19564" y="19673"/>
                  <a:pt x="19640" y="19465"/>
                </a:cubicBezTo>
                <a:cubicBezTo>
                  <a:pt x="19747" y="19233"/>
                  <a:pt x="19853" y="19001"/>
                  <a:pt x="19961" y="18770"/>
                </a:cubicBezTo>
                <a:cubicBezTo>
                  <a:pt x="20084" y="18503"/>
                  <a:pt x="20208" y="18236"/>
                  <a:pt x="20332" y="17969"/>
                </a:cubicBezTo>
                <a:cubicBezTo>
                  <a:pt x="20492" y="17684"/>
                  <a:pt x="20646" y="17395"/>
                  <a:pt x="20795" y="17102"/>
                </a:cubicBezTo>
                <a:cubicBezTo>
                  <a:pt x="20887" y="16922"/>
                  <a:pt x="20976" y="16740"/>
                  <a:pt x="21063" y="16557"/>
                </a:cubicBezTo>
                <a:cubicBezTo>
                  <a:pt x="21089" y="16329"/>
                  <a:pt x="21134" y="16106"/>
                  <a:pt x="21199" y="15888"/>
                </a:cubicBezTo>
                <a:cubicBezTo>
                  <a:pt x="21262" y="15676"/>
                  <a:pt x="21343" y="15470"/>
                  <a:pt x="21393" y="15253"/>
                </a:cubicBezTo>
                <a:cubicBezTo>
                  <a:pt x="21441" y="15040"/>
                  <a:pt x="21458" y="14820"/>
                  <a:pt x="21455" y="14601"/>
                </a:cubicBezTo>
                <a:cubicBezTo>
                  <a:pt x="21454" y="14473"/>
                  <a:pt x="21446" y="14346"/>
                  <a:pt x="21441" y="14218"/>
                </a:cubicBezTo>
                <a:cubicBezTo>
                  <a:pt x="21435" y="14055"/>
                  <a:pt x="21435" y="13893"/>
                  <a:pt x="21441" y="13730"/>
                </a:cubicBezTo>
                <a:lnTo>
                  <a:pt x="21370" y="13199"/>
                </a:lnTo>
                <a:lnTo>
                  <a:pt x="21449" y="12254"/>
                </a:lnTo>
                <a:lnTo>
                  <a:pt x="21600" y="11266"/>
                </a:lnTo>
                <a:lnTo>
                  <a:pt x="21003" y="10501"/>
                </a:lnTo>
                <a:cubicBezTo>
                  <a:pt x="20866" y="10454"/>
                  <a:pt x="20734" y="10392"/>
                  <a:pt x="20608" y="10316"/>
                </a:cubicBezTo>
                <a:cubicBezTo>
                  <a:pt x="20526" y="10266"/>
                  <a:pt x="20447" y="10210"/>
                  <a:pt x="20378" y="10140"/>
                </a:cubicBezTo>
                <a:cubicBezTo>
                  <a:pt x="20309" y="10069"/>
                  <a:pt x="20252" y="9986"/>
                  <a:pt x="20209" y="9893"/>
                </a:cubicBezTo>
                <a:cubicBezTo>
                  <a:pt x="20064" y="9824"/>
                  <a:pt x="19934" y="9722"/>
                  <a:pt x="19826" y="9593"/>
                </a:cubicBezTo>
                <a:cubicBezTo>
                  <a:pt x="19744" y="9493"/>
                  <a:pt x="19674" y="9378"/>
                  <a:pt x="19576" y="9296"/>
                </a:cubicBezTo>
                <a:cubicBezTo>
                  <a:pt x="19495" y="9229"/>
                  <a:pt x="19398" y="9190"/>
                  <a:pt x="19297" y="9183"/>
                </a:cubicBezTo>
                <a:cubicBezTo>
                  <a:pt x="19112" y="9046"/>
                  <a:pt x="18922" y="8916"/>
                  <a:pt x="18729" y="8795"/>
                </a:cubicBezTo>
                <a:cubicBezTo>
                  <a:pt x="18513" y="8660"/>
                  <a:pt x="18293" y="8535"/>
                  <a:pt x="18082" y="8392"/>
                </a:cubicBezTo>
                <a:cubicBezTo>
                  <a:pt x="17862" y="8243"/>
                  <a:pt x="17653" y="8076"/>
                  <a:pt x="17443" y="7911"/>
                </a:cubicBezTo>
                <a:cubicBezTo>
                  <a:pt x="17229" y="7744"/>
                  <a:pt x="17013" y="7579"/>
                  <a:pt x="16796" y="7417"/>
                </a:cubicBezTo>
                <a:cubicBezTo>
                  <a:pt x="16472" y="7195"/>
                  <a:pt x="16150" y="6971"/>
                  <a:pt x="15829" y="6744"/>
                </a:cubicBezTo>
                <a:cubicBezTo>
                  <a:pt x="15513" y="6522"/>
                  <a:pt x="15198" y="6298"/>
                  <a:pt x="14885" y="6071"/>
                </a:cubicBezTo>
                <a:cubicBezTo>
                  <a:pt x="14839" y="5903"/>
                  <a:pt x="14797" y="5734"/>
                  <a:pt x="14758" y="5564"/>
                </a:cubicBezTo>
                <a:cubicBezTo>
                  <a:pt x="14717" y="5383"/>
                  <a:pt x="14680" y="5200"/>
                  <a:pt x="14623" y="5024"/>
                </a:cubicBezTo>
                <a:cubicBezTo>
                  <a:pt x="14534" y="4746"/>
                  <a:pt x="14398" y="4490"/>
                  <a:pt x="14224" y="4269"/>
                </a:cubicBezTo>
                <a:cubicBezTo>
                  <a:pt x="14153" y="3855"/>
                  <a:pt x="14097" y="3438"/>
                  <a:pt x="14057" y="3019"/>
                </a:cubicBezTo>
                <a:cubicBezTo>
                  <a:pt x="14013" y="2568"/>
                  <a:pt x="13988" y="2115"/>
                  <a:pt x="13980" y="1662"/>
                </a:cubicBezTo>
                <a:cubicBezTo>
                  <a:pt x="13857" y="1512"/>
                  <a:pt x="13704" y="1397"/>
                  <a:pt x="13534" y="1328"/>
                </a:cubicBezTo>
                <a:cubicBezTo>
                  <a:pt x="13446" y="1291"/>
                  <a:pt x="13354" y="1268"/>
                  <a:pt x="13264" y="1238"/>
                </a:cubicBezTo>
                <a:cubicBezTo>
                  <a:pt x="13139" y="1196"/>
                  <a:pt x="13018" y="1142"/>
                  <a:pt x="12901" y="1076"/>
                </a:cubicBezTo>
                <a:cubicBezTo>
                  <a:pt x="12667" y="942"/>
                  <a:pt x="12456" y="759"/>
                  <a:pt x="12280" y="537"/>
                </a:cubicBezTo>
                <a:cubicBezTo>
                  <a:pt x="12155" y="380"/>
                  <a:pt x="12050" y="205"/>
                  <a:pt x="11965" y="16"/>
                </a:cubicBezTo>
                <a:cubicBezTo>
                  <a:pt x="11842" y="12"/>
                  <a:pt x="11721" y="7"/>
                  <a:pt x="11601" y="2"/>
                </a:cubicBezTo>
                <a:cubicBezTo>
                  <a:pt x="11460" y="-4"/>
                  <a:pt x="11299" y="-6"/>
                  <a:pt x="11206" y="132"/>
                </a:cubicBezTo>
                <a:cubicBezTo>
                  <a:pt x="11138" y="232"/>
                  <a:pt x="11146" y="374"/>
                  <a:pt x="11224" y="464"/>
                </a:cubicBezTo>
                <a:lnTo>
                  <a:pt x="11468" y="1093"/>
                </a:lnTo>
                <a:cubicBezTo>
                  <a:pt x="11411" y="1292"/>
                  <a:pt x="11301" y="1466"/>
                  <a:pt x="11154" y="1591"/>
                </a:cubicBezTo>
                <a:cubicBezTo>
                  <a:pt x="11053" y="1677"/>
                  <a:pt x="10938" y="1737"/>
                  <a:pt x="10815" y="1769"/>
                </a:cubicBezTo>
                <a:lnTo>
                  <a:pt x="10540" y="2081"/>
                </a:lnTo>
                <a:lnTo>
                  <a:pt x="10123" y="2654"/>
                </a:lnTo>
                <a:cubicBezTo>
                  <a:pt x="9979" y="2589"/>
                  <a:pt x="9839" y="2515"/>
                  <a:pt x="9702" y="2433"/>
                </a:cubicBezTo>
                <a:cubicBezTo>
                  <a:pt x="9523" y="2326"/>
                  <a:pt x="9351" y="2204"/>
                  <a:pt x="9161" y="2123"/>
                </a:cubicBezTo>
                <a:cubicBezTo>
                  <a:pt x="8921" y="2021"/>
                  <a:pt x="8661" y="1988"/>
                  <a:pt x="8426" y="1871"/>
                </a:cubicBezTo>
                <a:cubicBezTo>
                  <a:pt x="8256" y="1787"/>
                  <a:pt x="8064" y="1677"/>
                  <a:pt x="7928" y="1822"/>
                </a:cubicBezTo>
                <a:cubicBezTo>
                  <a:pt x="7856" y="1899"/>
                  <a:pt x="7846" y="2026"/>
                  <a:pt x="7904" y="2117"/>
                </a:cubicBezTo>
                <a:lnTo>
                  <a:pt x="7787" y="2740"/>
                </a:lnTo>
                <a:lnTo>
                  <a:pt x="8041" y="3684"/>
                </a:lnTo>
                <a:lnTo>
                  <a:pt x="7720" y="4043"/>
                </a:lnTo>
                <a:cubicBezTo>
                  <a:pt x="7455" y="3921"/>
                  <a:pt x="7160" y="3912"/>
                  <a:pt x="6890" y="4016"/>
                </a:cubicBezTo>
                <a:cubicBezTo>
                  <a:pt x="6698" y="4090"/>
                  <a:pt x="6526" y="4219"/>
                  <a:pt x="6391" y="4391"/>
                </a:cubicBezTo>
                <a:cubicBezTo>
                  <a:pt x="6287" y="4491"/>
                  <a:pt x="6185" y="4593"/>
                  <a:pt x="6084" y="4697"/>
                </a:cubicBezTo>
                <a:cubicBezTo>
                  <a:pt x="5900" y="4887"/>
                  <a:pt x="5722" y="5083"/>
                  <a:pt x="5549" y="5286"/>
                </a:cubicBezTo>
                <a:cubicBezTo>
                  <a:pt x="5394" y="5377"/>
                  <a:pt x="5266" y="5517"/>
                  <a:pt x="5179" y="5688"/>
                </a:cubicBezTo>
                <a:cubicBezTo>
                  <a:pt x="5092" y="5862"/>
                  <a:pt x="5051" y="6061"/>
                  <a:pt x="5061" y="6261"/>
                </a:cubicBezTo>
                <a:cubicBezTo>
                  <a:pt x="4929" y="6342"/>
                  <a:pt x="4796" y="6423"/>
                  <a:pt x="4664" y="6506"/>
                </a:cubicBezTo>
                <a:cubicBezTo>
                  <a:pt x="4508" y="6605"/>
                  <a:pt x="4352" y="6705"/>
                  <a:pt x="4196" y="6806"/>
                </a:cubicBezTo>
                <a:lnTo>
                  <a:pt x="4472" y="7378"/>
                </a:lnTo>
                <a:cubicBezTo>
                  <a:pt x="4539" y="7547"/>
                  <a:pt x="4608" y="7716"/>
                  <a:pt x="4679" y="7883"/>
                </a:cubicBezTo>
                <a:cubicBezTo>
                  <a:pt x="4762" y="8080"/>
                  <a:pt x="4848" y="8275"/>
                  <a:pt x="4936" y="8469"/>
                </a:cubicBezTo>
                <a:lnTo>
                  <a:pt x="4346" y="8737"/>
                </a:lnTo>
                <a:cubicBezTo>
                  <a:pt x="4138" y="8797"/>
                  <a:pt x="3943" y="8903"/>
                  <a:pt x="3772" y="9050"/>
                </a:cubicBezTo>
                <a:cubicBezTo>
                  <a:pt x="3619" y="9181"/>
                  <a:pt x="3489" y="9341"/>
                  <a:pt x="3386" y="9524"/>
                </a:cubicBezTo>
                <a:cubicBezTo>
                  <a:pt x="3132" y="9649"/>
                  <a:pt x="2885" y="9793"/>
                  <a:pt x="2647" y="9953"/>
                </a:cubicBezTo>
                <a:cubicBezTo>
                  <a:pt x="2533" y="10030"/>
                  <a:pt x="2421" y="10110"/>
                  <a:pt x="2311" y="10194"/>
                </a:cubicBezTo>
                <a:lnTo>
                  <a:pt x="1864" y="10195"/>
                </a:lnTo>
                <a:lnTo>
                  <a:pt x="935" y="9962"/>
                </a:lnTo>
                <a:lnTo>
                  <a:pt x="323" y="10661"/>
                </a:lnTo>
                <a:lnTo>
                  <a:pt x="0" y="11332"/>
                </a:lnTo>
                <a:lnTo>
                  <a:pt x="386" y="11779"/>
                </a:lnTo>
                <a:lnTo>
                  <a:pt x="1107" y="12091"/>
                </a:lnTo>
                <a:lnTo>
                  <a:pt x="1068" y="13075"/>
                </a:lnTo>
                <a:lnTo>
                  <a:pt x="950" y="13835"/>
                </a:lnTo>
                <a:lnTo>
                  <a:pt x="508" y="14156"/>
                </a:lnTo>
                <a:cubicBezTo>
                  <a:pt x="547" y="14398"/>
                  <a:pt x="642" y="14623"/>
                  <a:pt x="784" y="14808"/>
                </a:cubicBezTo>
                <a:cubicBezTo>
                  <a:pt x="917" y="14981"/>
                  <a:pt x="1085" y="15113"/>
                  <a:pt x="1274" y="15192"/>
                </a:cubicBezTo>
                <a:cubicBezTo>
                  <a:pt x="1445" y="15241"/>
                  <a:pt x="1618" y="15278"/>
                  <a:pt x="1794" y="15304"/>
                </a:cubicBezTo>
                <a:cubicBezTo>
                  <a:pt x="1923" y="15323"/>
                  <a:pt x="2054" y="15335"/>
                  <a:pt x="2182" y="15370"/>
                </a:cubicBezTo>
                <a:cubicBezTo>
                  <a:pt x="2302" y="15402"/>
                  <a:pt x="2417" y="15455"/>
                  <a:pt x="2524" y="15525"/>
                </a:cubicBezTo>
                <a:lnTo>
                  <a:pt x="3083" y="15795"/>
                </a:lnTo>
                <a:lnTo>
                  <a:pt x="3855" y="15922"/>
                </a:lnTo>
                <a:close/>
              </a:path>
            </a:pathLst>
          </a:custGeom>
          <a:solidFill>
            <a:srgbClr val="009193">
              <a:alpha val="33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3766097" y="1450614"/>
            <a:ext cx="2351176" cy="8485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0" extrusionOk="0">
                <a:moveTo>
                  <a:pt x="0" y="5"/>
                </a:moveTo>
                <a:cubicBezTo>
                  <a:pt x="3899" y="-110"/>
                  <a:pt x="7769" y="1627"/>
                  <a:pt x="11393" y="5120"/>
                </a:cubicBezTo>
                <a:cubicBezTo>
                  <a:pt x="15224" y="8811"/>
                  <a:pt x="18699" y="14385"/>
                  <a:pt x="21600" y="21490"/>
                </a:cubicBezTo>
              </a:path>
            </a:pathLst>
          </a:custGeom>
          <a:ln w="63500">
            <a:solidFill>
              <a:srgbClr val="FFFFFF"/>
            </a:solidFill>
            <a:headEnd type="oval"/>
            <a:tailEnd type="oval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9" name="Shape 179"/>
          <p:cNvSpPr/>
          <p:nvPr/>
        </p:nvSpPr>
        <p:spPr>
          <a:xfrm rot="6396891">
            <a:off x="5355477" y="1028540"/>
            <a:ext cx="847205" cy="4025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0" h="21600" extrusionOk="0">
                <a:moveTo>
                  <a:pt x="4042" y="21600"/>
                </a:moveTo>
                <a:cubicBezTo>
                  <a:pt x="687" y="19209"/>
                  <a:pt x="-690" y="15963"/>
                  <a:pt x="329" y="12841"/>
                </a:cubicBezTo>
                <a:cubicBezTo>
                  <a:pt x="1148" y="10333"/>
                  <a:pt x="3450" y="8167"/>
                  <a:pt x="6195" y="6282"/>
                </a:cubicBezTo>
                <a:cubicBezTo>
                  <a:pt x="10251" y="3497"/>
                  <a:pt x="15296" y="1349"/>
                  <a:pt x="20910" y="0"/>
                </a:cubicBezTo>
              </a:path>
            </a:pathLst>
          </a:custGeom>
          <a:ln w="63500">
            <a:solidFill>
              <a:srgbClr val="FFFFFF"/>
            </a:solidFill>
            <a:headEnd type="oval"/>
            <a:tailEnd type="oval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3474490" y="299962"/>
            <a:ext cx="9367095" cy="5539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5000" baseline="-30000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3600" b="1" baseline="0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พื้นที่ของศูนย์กำจัดมูลฝอยแบบผสมผสานบ้านตาล</a:t>
            </a:r>
            <a:endParaRPr sz="3600" b="1" baseline="0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165697" y="1095991"/>
            <a:ext cx="4176464" cy="540449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algn="l"/>
            <a:r>
              <a:rPr sz="2800" b="1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พื้นที่ทั้งหมด</a:t>
            </a:r>
            <a:r>
              <a:rPr sz="28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2,000 </a:t>
            </a:r>
            <a:r>
              <a:rPr sz="2800" b="1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ไร่</a:t>
            </a:r>
            <a:endParaRPr sz="28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65696" y="2060005"/>
            <a:ext cx="4176464" cy="566238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algn="l"/>
            <a:r>
              <a:rPr sz="2800" b="1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หลุมฝังกลบ</a:t>
            </a:r>
            <a:r>
              <a:rPr lang="th-TH" sz="28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 ที่ปิดแล้ว</a:t>
            </a:r>
            <a:r>
              <a:rPr sz="28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150 </a:t>
            </a:r>
            <a:r>
              <a:rPr sz="2800" b="1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ไร่</a:t>
            </a:r>
            <a:endParaRPr sz="28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8158038" y="4941896"/>
            <a:ext cx="2679672" cy="1724749"/>
          </a:xfrm>
          <a:custGeom>
            <a:avLst/>
            <a:gdLst>
              <a:gd name="connsiteX0" fmla="*/ 0 w 2679672"/>
              <a:gd name="connsiteY0" fmla="*/ 86487 h 1724749"/>
              <a:gd name="connsiteX1" fmla="*/ 2321781 w 2679672"/>
              <a:gd name="connsiteY1" fmla="*/ 181902 h 1724749"/>
              <a:gd name="connsiteX2" fmla="*/ 2496710 w 2679672"/>
              <a:gd name="connsiteY2" fmla="*/ 1708553 h 1724749"/>
              <a:gd name="connsiteX3" fmla="*/ 596348 w 2679672"/>
              <a:gd name="connsiteY3" fmla="*/ 937276 h 172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672" h="1724749">
                <a:moveTo>
                  <a:pt x="0" y="86487"/>
                </a:moveTo>
                <a:cubicBezTo>
                  <a:pt x="952831" y="-978"/>
                  <a:pt x="1905663" y="-88442"/>
                  <a:pt x="2321781" y="181902"/>
                </a:cubicBezTo>
                <a:cubicBezTo>
                  <a:pt x="2737899" y="452246"/>
                  <a:pt x="2784282" y="1582657"/>
                  <a:pt x="2496710" y="1708553"/>
                </a:cubicBezTo>
                <a:cubicBezTo>
                  <a:pt x="2209138" y="1834449"/>
                  <a:pt x="1005840" y="1193043"/>
                  <a:pt x="596348" y="937276"/>
                </a:cubicBezTo>
              </a:path>
            </a:pathLst>
          </a:cu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Shape 179"/>
          <p:cNvSpPr/>
          <p:nvPr/>
        </p:nvSpPr>
        <p:spPr>
          <a:xfrm rot="6396891">
            <a:off x="5605449" y="1835915"/>
            <a:ext cx="1020684" cy="5145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0" h="21600" extrusionOk="0">
                <a:moveTo>
                  <a:pt x="4042" y="21600"/>
                </a:moveTo>
                <a:cubicBezTo>
                  <a:pt x="687" y="19209"/>
                  <a:pt x="-690" y="15963"/>
                  <a:pt x="329" y="12841"/>
                </a:cubicBezTo>
                <a:cubicBezTo>
                  <a:pt x="1148" y="10333"/>
                  <a:pt x="3450" y="8167"/>
                  <a:pt x="6195" y="6282"/>
                </a:cubicBezTo>
                <a:cubicBezTo>
                  <a:pt x="10251" y="3497"/>
                  <a:pt x="15296" y="1349"/>
                  <a:pt x="20910" y="0"/>
                </a:cubicBezTo>
              </a:path>
            </a:pathLst>
          </a:custGeom>
          <a:ln w="63500">
            <a:solidFill>
              <a:srgbClr val="FFFFFF"/>
            </a:solidFill>
            <a:headEnd type="oval"/>
            <a:tailEnd type="oval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Shape 175"/>
          <p:cNvSpPr/>
          <p:nvPr/>
        </p:nvSpPr>
        <p:spPr>
          <a:xfrm>
            <a:off x="165696" y="3226800"/>
            <a:ext cx="4176464" cy="499911"/>
          </a:xfrm>
          <a:prstGeom prst="rect">
            <a:avLst/>
          </a:prstGeom>
          <a:solid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4000" baseline="-37500">
                <a:solidFill>
                  <a:srgbClr val="FFFFFF"/>
                </a:solidFill>
              </a:defRPr>
            </a:lvl1pPr>
          </a:lstStyle>
          <a:p>
            <a:pPr lvl="0" algn="l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หลุมฝังกลบ</a:t>
            </a:r>
            <a:r>
              <a:rPr lang="th-TH" sz="28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r>
              <a:rPr sz="28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lang="th-TH" sz="28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ปัจจุบัน</a:t>
            </a:r>
            <a:endParaRPr sz="28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17488" y="2626242"/>
            <a:ext cx="1807535" cy="2200939"/>
          </a:xfrm>
          <a:custGeom>
            <a:avLst/>
            <a:gdLst>
              <a:gd name="connsiteX0" fmla="*/ 127591 w 1807535"/>
              <a:gd name="connsiteY0" fmla="*/ 1190846 h 2200939"/>
              <a:gd name="connsiteX1" fmla="*/ 42531 w 1807535"/>
              <a:gd name="connsiteY1" fmla="*/ 1414130 h 2200939"/>
              <a:gd name="connsiteX2" fmla="*/ 0 w 1807535"/>
              <a:gd name="connsiteY2" fmla="*/ 1637414 h 2200939"/>
              <a:gd name="connsiteX3" fmla="*/ 106326 w 1807535"/>
              <a:gd name="connsiteY3" fmla="*/ 1850065 h 2200939"/>
              <a:gd name="connsiteX4" fmla="*/ 340242 w 1807535"/>
              <a:gd name="connsiteY4" fmla="*/ 1903228 h 2200939"/>
              <a:gd name="connsiteX5" fmla="*/ 648586 w 1807535"/>
              <a:gd name="connsiteY5" fmla="*/ 1977656 h 2200939"/>
              <a:gd name="connsiteX6" fmla="*/ 967563 w 1807535"/>
              <a:gd name="connsiteY6" fmla="*/ 2062716 h 2200939"/>
              <a:gd name="connsiteX7" fmla="*/ 1222745 w 1807535"/>
              <a:gd name="connsiteY7" fmla="*/ 2179674 h 2200939"/>
              <a:gd name="connsiteX8" fmla="*/ 1605517 w 1807535"/>
              <a:gd name="connsiteY8" fmla="*/ 2200939 h 2200939"/>
              <a:gd name="connsiteX9" fmla="*/ 1754372 w 1807535"/>
              <a:gd name="connsiteY9" fmla="*/ 2158409 h 2200939"/>
              <a:gd name="connsiteX10" fmla="*/ 1754372 w 1807535"/>
              <a:gd name="connsiteY10" fmla="*/ 2062716 h 2200939"/>
              <a:gd name="connsiteX11" fmla="*/ 1786270 w 1807535"/>
              <a:gd name="connsiteY11" fmla="*/ 1786270 h 2200939"/>
              <a:gd name="connsiteX12" fmla="*/ 1807535 w 1807535"/>
              <a:gd name="connsiteY12" fmla="*/ 1392865 h 2200939"/>
              <a:gd name="connsiteX13" fmla="*/ 1807535 w 1807535"/>
              <a:gd name="connsiteY13" fmla="*/ 946298 h 2200939"/>
              <a:gd name="connsiteX14" fmla="*/ 1743740 w 1807535"/>
              <a:gd name="connsiteY14" fmla="*/ 595423 h 2200939"/>
              <a:gd name="connsiteX15" fmla="*/ 1605517 w 1807535"/>
              <a:gd name="connsiteY15" fmla="*/ 265814 h 2200939"/>
              <a:gd name="connsiteX16" fmla="*/ 1477926 w 1807535"/>
              <a:gd name="connsiteY16" fmla="*/ 127591 h 2200939"/>
              <a:gd name="connsiteX17" fmla="*/ 1063256 w 1807535"/>
              <a:gd name="connsiteY17" fmla="*/ 10632 h 2200939"/>
              <a:gd name="connsiteX18" fmla="*/ 680484 w 1807535"/>
              <a:gd name="connsiteY18" fmla="*/ 0 h 2200939"/>
              <a:gd name="connsiteX19" fmla="*/ 510363 w 1807535"/>
              <a:gd name="connsiteY19" fmla="*/ 31898 h 2200939"/>
              <a:gd name="connsiteX20" fmla="*/ 425303 w 1807535"/>
              <a:gd name="connsiteY20" fmla="*/ 106325 h 2200939"/>
              <a:gd name="connsiteX21" fmla="*/ 414670 w 1807535"/>
              <a:gd name="connsiteY21" fmla="*/ 297711 h 2200939"/>
              <a:gd name="connsiteX22" fmla="*/ 425303 w 1807535"/>
              <a:gd name="connsiteY22" fmla="*/ 584791 h 2200939"/>
              <a:gd name="connsiteX23" fmla="*/ 350875 w 1807535"/>
              <a:gd name="connsiteY23" fmla="*/ 818707 h 2200939"/>
              <a:gd name="connsiteX24" fmla="*/ 191386 w 1807535"/>
              <a:gd name="connsiteY24" fmla="*/ 978195 h 2200939"/>
              <a:gd name="connsiteX25" fmla="*/ 127591 w 1807535"/>
              <a:gd name="connsiteY25" fmla="*/ 1190846 h 2200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07535" h="2200939">
                <a:moveTo>
                  <a:pt x="127591" y="1190846"/>
                </a:moveTo>
                <a:lnTo>
                  <a:pt x="42531" y="1414130"/>
                </a:lnTo>
                <a:lnTo>
                  <a:pt x="0" y="1637414"/>
                </a:lnTo>
                <a:lnTo>
                  <a:pt x="106326" y="1850065"/>
                </a:lnTo>
                <a:lnTo>
                  <a:pt x="340242" y="1903228"/>
                </a:lnTo>
                <a:lnTo>
                  <a:pt x="648586" y="1977656"/>
                </a:lnTo>
                <a:lnTo>
                  <a:pt x="967563" y="2062716"/>
                </a:lnTo>
                <a:lnTo>
                  <a:pt x="1222745" y="2179674"/>
                </a:lnTo>
                <a:lnTo>
                  <a:pt x="1605517" y="2200939"/>
                </a:lnTo>
                <a:lnTo>
                  <a:pt x="1754372" y="2158409"/>
                </a:lnTo>
                <a:lnTo>
                  <a:pt x="1754372" y="2062716"/>
                </a:lnTo>
                <a:lnTo>
                  <a:pt x="1786270" y="1786270"/>
                </a:lnTo>
                <a:lnTo>
                  <a:pt x="1807535" y="1392865"/>
                </a:lnTo>
                <a:lnTo>
                  <a:pt x="1807535" y="946298"/>
                </a:lnTo>
                <a:lnTo>
                  <a:pt x="1743740" y="595423"/>
                </a:lnTo>
                <a:lnTo>
                  <a:pt x="1605517" y="265814"/>
                </a:lnTo>
                <a:lnTo>
                  <a:pt x="1477926" y="127591"/>
                </a:lnTo>
                <a:lnTo>
                  <a:pt x="1063256" y="10632"/>
                </a:lnTo>
                <a:lnTo>
                  <a:pt x="680484" y="0"/>
                </a:lnTo>
                <a:lnTo>
                  <a:pt x="510363" y="31898"/>
                </a:lnTo>
                <a:lnTo>
                  <a:pt x="425303" y="106325"/>
                </a:lnTo>
                <a:lnTo>
                  <a:pt x="414670" y="297711"/>
                </a:lnTo>
                <a:lnTo>
                  <a:pt x="425303" y="584791"/>
                </a:lnTo>
                <a:lnTo>
                  <a:pt x="350875" y="818707"/>
                </a:lnTo>
                <a:lnTo>
                  <a:pt x="191386" y="978195"/>
                </a:lnTo>
                <a:lnTo>
                  <a:pt x="127591" y="119084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37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942521" y="5156791"/>
            <a:ext cx="786809" cy="946297"/>
          </a:xfrm>
          <a:custGeom>
            <a:avLst/>
            <a:gdLst>
              <a:gd name="connsiteX0" fmla="*/ 191386 w 786809"/>
              <a:gd name="connsiteY0" fmla="*/ 0 h 946297"/>
              <a:gd name="connsiteX1" fmla="*/ 95693 w 786809"/>
              <a:gd name="connsiteY1" fmla="*/ 361507 h 946297"/>
              <a:gd name="connsiteX2" fmla="*/ 10632 w 786809"/>
              <a:gd name="connsiteY2" fmla="*/ 712381 h 946297"/>
              <a:gd name="connsiteX3" fmla="*/ 0 w 786809"/>
              <a:gd name="connsiteY3" fmla="*/ 850604 h 946297"/>
              <a:gd name="connsiteX4" fmla="*/ 669851 w 786809"/>
              <a:gd name="connsiteY4" fmla="*/ 946297 h 946297"/>
              <a:gd name="connsiteX5" fmla="*/ 765544 w 786809"/>
              <a:gd name="connsiteY5" fmla="*/ 467832 h 946297"/>
              <a:gd name="connsiteX6" fmla="*/ 786809 w 786809"/>
              <a:gd name="connsiteY6" fmla="*/ 63795 h 946297"/>
              <a:gd name="connsiteX7" fmla="*/ 372139 w 786809"/>
              <a:gd name="connsiteY7" fmla="*/ 10632 h 946297"/>
              <a:gd name="connsiteX8" fmla="*/ 191386 w 786809"/>
              <a:gd name="connsiteY8" fmla="*/ 0 h 94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6809" h="946297">
                <a:moveTo>
                  <a:pt x="191386" y="0"/>
                </a:moveTo>
                <a:lnTo>
                  <a:pt x="95693" y="361507"/>
                </a:lnTo>
                <a:lnTo>
                  <a:pt x="10632" y="712381"/>
                </a:lnTo>
                <a:lnTo>
                  <a:pt x="0" y="850604"/>
                </a:lnTo>
                <a:lnTo>
                  <a:pt x="669851" y="946297"/>
                </a:lnTo>
                <a:lnTo>
                  <a:pt x="765544" y="467832"/>
                </a:lnTo>
                <a:lnTo>
                  <a:pt x="786809" y="63795"/>
                </a:lnTo>
                <a:lnTo>
                  <a:pt x="372139" y="10632"/>
                </a:lnTo>
                <a:lnTo>
                  <a:pt x="191386" y="0"/>
                </a:lnTo>
                <a:close/>
              </a:path>
            </a:pathLst>
          </a:custGeom>
          <a:solidFill>
            <a:schemeClr val="bg1">
              <a:lumMod val="25000"/>
              <a:lumOff val="75000"/>
              <a:alpha val="5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677745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3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 advAuto="0"/>
      <p:bldP spid="177" grpId="0" animBg="1" advAuto="0"/>
      <p:bldP spid="179" grpId="0" animBg="1" advAuto="0"/>
      <p:bldP spid="176" grpId="0" animBg="1" advAuto="0"/>
      <p:bldP spid="175" grpId="0" animBg="1" advAuto="0"/>
      <p:bldP spid="24" grpId="0" animBg="1" advAuto="0"/>
      <p:bldP spid="25" grpId="0" animBg="1" advAuto="0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154465"/>
            <a:ext cx="13042900" cy="876403"/>
          </a:xfrm>
          <a:prstGeom prst="rect">
            <a:avLst/>
          </a:prstGeom>
          <a:gradFill>
            <a:gsLst>
              <a:gs pos="0">
                <a:schemeClr val="bg2">
                  <a:lumMod val="40000"/>
                  <a:lumOff val="60000"/>
                </a:scheme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83" name="image16-enhanced.jpeg" descr="C:\Documents and Settings\Dell\Desktop\แปลน To amarin\Plan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06114"/>
            <a:ext cx="13004801" cy="547185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8758912" y="3222207"/>
            <a:ext cx="2554733" cy="255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715"/>
                </a:moveTo>
                <a:lnTo>
                  <a:pt x="786" y="3521"/>
                </a:lnTo>
                <a:lnTo>
                  <a:pt x="11771" y="0"/>
                </a:lnTo>
                <a:lnTo>
                  <a:pt x="21600" y="3503"/>
                </a:lnTo>
                <a:lnTo>
                  <a:pt x="21338" y="21600"/>
                </a:lnTo>
                <a:lnTo>
                  <a:pt x="9014" y="19765"/>
                </a:lnTo>
                <a:lnTo>
                  <a:pt x="0" y="15715"/>
                </a:lnTo>
                <a:close/>
              </a:path>
            </a:pathLst>
          </a:custGeom>
          <a:solidFill>
            <a:srgbClr val="0096FF">
              <a:alpha val="50000"/>
            </a:srgbClr>
          </a:solidFill>
          <a:ln w="63500">
            <a:solidFill>
              <a:srgbClr val="011993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85" name="Picture 18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604" y="5258484"/>
            <a:ext cx="1933610" cy="381695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6" name="Picture 18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67" y="1515715"/>
            <a:ext cx="776378" cy="230892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7" name="Picture 18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71" y="1131394"/>
            <a:ext cx="2235216" cy="889007"/>
          </a:xfrm>
          <a:prstGeom prst="rect">
            <a:avLst/>
          </a:prstGeom>
        </p:spPr>
      </p:pic>
      <p:pic>
        <p:nvPicPr>
          <p:cNvPr id="189" name="Picture 18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55" y="1490107"/>
            <a:ext cx="1214726" cy="358207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0" name="Shape 190"/>
          <p:cNvSpPr/>
          <p:nvPr/>
        </p:nvSpPr>
        <p:spPr>
          <a:xfrm>
            <a:off x="2857672" y="1309158"/>
            <a:ext cx="182881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FF9300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FF9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วัดแม่ยุย</a:t>
            </a:r>
            <a:endParaRPr sz="2800" b="1" baseline="0" dirty="0">
              <a:solidFill>
                <a:srgbClr val="FF93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91" name="Picture 19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0" y="5787952"/>
            <a:ext cx="1001206" cy="3119008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2" name="Picture 19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1153" y="6349035"/>
            <a:ext cx="4048183" cy="40137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195" name="Group 195"/>
          <p:cNvGrpSpPr/>
          <p:nvPr/>
        </p:nvGrpSpPr>
        <p:grpSpPr>
          <a:xfrm>
            <a:off x="5427910" y="6214541"/>
            <a:ext cx="2532085" cy="711205"/>
            <a:chOff x="-50800" y="-50799"/>
            <a:chExt cx="2532084" cy="711204"/>
          </a:xfrm>
        </p:grpSpPr>
        <p:sp>
          <p:nvSpPr>
            <p:cNvPr id="194" name="Shape 194"/>
            <p:cNvSpPr/>
            <p:nvPr/>
          </p:nvSpPr>
          <p:spPr>
            <a:xfrm>
              <a:off x="0" y="0"/>
              <a:ext cx="2430485" cy="609605"/>
            </a:xfrm>
            <a:prstGeom prst="rect">
              <a:avLst/>
            </a:prstGeom>
            <a:solidFill>
              <a:srgbClr val="FBC844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600" b="1">
                  <a:solidFill>
                    <a:srgbClr val="FFFFFF"/>
                  </a:solidFill>
                  <a:latin typeface="Cordia New"/>
                  <a:ea typeface="Cordia New"/>
                  <a:cs typeface="Cordia New"/>
                  <a:sym typeface="Cordia New"/>
                </a:defRPr>
              </a:pPr>
              <a:endParaRPr sz="2800" b="1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endParaRPr>
            </a:p>
          </p:txBody>
        </p:sp>
        <p:pic>
          <p:nvPicPr>
            <p:cNvPr id="193" name="Picture 192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800" y="-50800"/>
              <a:ext cx="2532085" cy="711205"/>
            </a:xfrm>
            <a:prstGeom prst="rect">
              <a:avLst/>
            </a:prstGeom>
            <a:effectLst/>
          </p:spPr>
        </p:pic>
      </p:grpSp>
      <p:pic>
        <p:nvPicPr>
          <p:cNvPr id="196" name="Picture 195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69" y="6392132"/>
            <a:ext cx="3753133" cy="40137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7" name="Picture 19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1303" y="1359883"/>
            <a:ext cx="854890" cy="134185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8" name="Picture 19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95" y="8463678"/>
            <a:ext cx="2235216" cy="889007"/>
          </a:xfrm>
          <a:prstGeom prst="rect">
            <a:avLst/>
          </a:prstGeom>
        </p:spPr>
      </p:pic>
      <p:sp>
        <p:nvSpPr>
          <p:cNvPr id="200" name="Shape 200"/>
          <p:cNvSpPr/>
          <p:nvPr/>
        </p:nvSpPr>
        <p:spPr>
          <a:xfrm>
            <a:off x="1896396" y="8641441"/>
            <a:ext cx="182881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008F00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008F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บ้านแม่ยุย</a:t>
            </a:r>
            <a:endParaRPr sz="2800" b="1" baseline="0" dirty="0">
              <a:solidFill>
                <a:srgbClr val="008F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01" name="Picture 200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89" y="1131394"/>
            <a:ext cx="3351242" cy="889007"/>
          </a:xfrm>
          <a:prstGeom prst="rect">
            <a:avLst/>
          </a:prstGeom>
        </p:spPr>
      </p:pic>
      <p:sp>
        <p:nvSpPr>
          <p:cNvPr id="203" name="Shape 203"/>
          <p:cNvSpPr/>
          <p:nvPr/>
        </p:nvSpPr>
        <p:spPr>
          <a:xfrm>
            <a:off x="7156753" y="1309158"/>
            <a:ext cx="294483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005493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005493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หลุมฝังกลบ</a:t>
            </a:r>
            <a:r>
              <a:rPr lang="th-TH" sz="2800" b="1" baseline="0" dirty="0">
                <a:solidFill>
                  <a:srgbClr val="005493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endParaRPr sz="2800" b="1" baseline="0" dirty="0">
              <a:solidFill>
                <a:srgbClr val="00549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04" name="Picture 20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16" y="8579868"/>
            <a:ext cx="4947778" cy="889007"/>
          </a:xfrm>
          <a:prstGeom prst="rect">
            <a:avLst/>
          </a:prstGeom>
        </p:spPr>
      </p:pic>
      <p:sp>
        <p:nvSpPr>
          <p:cNvPr id="206" name="Shape 206"/>
          <p:cNvSpPr/>
          <p:nvPr/>
        </p:nvSpPr>
        <p:spPr>
          <a:xfrm>
            <a:off x="5661867" y="8757632"/>
            <a:ext cx="452587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EB3D44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EB3D44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อาคารโรงผลิตกระแสไฟฟ้า</a:t>
            </a:r>
            <a:endParaRPr sz="2800" b="1" baseline="0" dirty="0">
              <a:solidFill>
                <a:srgbClr val="EB3D44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5576344" y="6303403"/>
            <a:ext cx="223521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sz="2800" b="1" baseline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2,300 เมตร</a:t>
            </a:r>
          </a:p>
        </p:txBody>
      </p:sp>
      <p:sp>
        <p:nvSpPr>
          <p:cNvPr id="208" name="Shape 208"/>
          <p:cNvSpPr/>
          <p:nvPr/>
        </p:nvSpPr>
        <p:spPr>
          <a:xfrm>
            <a:off x="614301" y="1326345"/>
            <a:ext cx="573285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baseline="-22222">
                <a:solidFill>
                  <a:srgbClr val="000000"/>
                </a:solidFill>
                <a:latin typeface="Stencil Std Bold"/>
                <a:ea typeface="Stencil Std Bold"/>
                <a:cs typeface="Stencil Std Bold"/>
                <a:sym typeface="Stencil Std Bold"/>
              </a:defRPr>
            </a:lvl1pPr>
          </a:lstStyle>
          <a:p>
            <a:pPr lvl="0">
              <a:defRPr sz="1800" baseline="0"/>
            </a:pPr>
            <a:r>
              <a:rPr sz="2800" b="1" baseline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N</a:t>
            </a:r>
          </a:p>
        </p:txBody>
      </p:sp>
      <p:sp>
        <p:nvSpPr>
          <p:cNvPr id="209" name="Shape 209"/>
          <p:cNvSpPr/>
          <p:nvPr/>
        </p:nvSpPr>
        <p:spPr>
          <a:xfrm>
            <a:off x="3146529" y="328008"/>
            <a:ext cx="671177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aseline="-33333"/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3200" b="1" baseline="0" dirty="0">
                <a:solidFill>
                  <a:srgbClr val="535353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ที่ตั้งของศูนย์กำจัดมูลฝอยฯ และหมู่บ้านที่อยู่ใกล้ที่สุด</a:t>
            </a:r>
            <a:endParaRPr sz="3200" b="1" baseline="0" dirty="0">
              <a:solidFill>
                <a:srgbClr val="53535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5391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2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33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4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6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72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  <p:bldP spid="184" grpId="0" animBg="1" advAuto="0"/>
      <p:bldP spid="185" grpId="0" animBg="1" advAuto="0"/>
      <p:bldP spid="186" grpId="0" animBg="1" advAuto="0"/>
      <p:bldP spid="187" grpId="0" animBg="1" advAuto="0"/>
      <p:bldP spid="189" grpId="0" animBg="1" advAuto="0"/>
      <p:bldP spid="190" grpId="0" animBg="1" advAuto="0"/>
      <p:bldP spid="191" grpId="0" animBg="1" advAuto="0"/>
      <p:bldP spid="192" grpId="0" animBg="1" advAuto="0"/>
      <p:bldP spid="195" grpId="0" animBg="1" advAuto="0"/>
      <p:bldP spid="196" grpId="0" animBg="1" advAuto="0"/>
      <p:bldP spid="197" grpId="0" animBg="1" advAuto="0"/>
      <p:bldP spid="198" grpId="0" animBg="1" advAuto="0"/>
      <p:bldP spid="200" grpId="0" animBg="1" advAuto="0"/>
      <p:bldP spid="201" grpId="0" animBg="1" advAuto="0"/>
      <p:bldP spid="203" grpId="0" animBg="1" advAuto="0"/>
      <p:bldP spid="204" grpId="0" animBg="1" advAuto="0"/>
      <p:bldP spid="206" grpId="0" animBg="1" advAuto="0"/>
      <p:bldP spid="207" grpId="0" animBg="1" advAuto="0"/>
      <p:bldP spid="208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309712" y="-5060"/>
            <a:ext cx="4392488" cy="1425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algn="l"/>
            <a:r>
              <a:rPr lang="th-TH" sz="32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การเลือกสถานที่กำจัดขยะ</a:t>
            </a:r>
            <a:br>
              <a:rPr lang="th-TH" sz="32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ในส่วนของทิศทางลม</a:t>
            </a:r>
            <a:endParaRPr sz="32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9FFEF-11CA-429B-92EC-63E70C1A6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75" y="0"/>
            <a:ext cx="784402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00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309712" y="-5060"/>
            <a:ext cx="4392488" cy="14254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algn="l"/>
            <a:r>
              <a:rPr lang="th-TH" sz="32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การเลือกสถานที่กำจัดขยะ</a:t>
            </a:r>
            <a:br>
              <a:rPr lang="th-TH" sz="32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</a:br>
            <a:r>
              <a:rPr lang="th-TH" sz="32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ในส่วนของทิศทางลม</a:t>
            </a:r>
            <a:endParaRPr sz="32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050" name="Picture 2" descr="C:\Users\User\Dropbox\PPT\HOT w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8" y="2080592"/>
            <a:ext cx="12992700" cy="76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GIZ\Naga\mtnvalle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00" y="0"/>
            <a:ext cx="8283852" cy="3436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87208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2691377"/>
            <a:ext cx="13004800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baseline="-21428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4400" b="1" baseline="0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วิธีการกำจัดมูลฝอย </a:t>
            </a:r>
            <a:r>
              <a:rPr lang="th-TH" sz="4400" b="1" baseline="0" dirty="0">
                <a:solidFill>
                  <a:srgbClr val="0000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ที่ไม่คัดแยกก่อนทิ้ง</a:t>
            </a:r>
          </a:p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4400" b="1" baseline="0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ของ</a:t>
            </a:r>
          </a:p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4400" b="1" baseline="0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ศูนย์กำจัดมูลฝอยแบบผสมผสานบ้านตาล</a:t>
            </a:r>
          </a:p>
          <a:p>
            <a:pPr lvl="0">
              <a:defRPr sz="1800" baseline="0">
                <a:solidFill>
                  <a:srgbClr val="000000"/>
                </a:solidFill>
              </a:defRPr>
            </a:pPr>
            <a:endParaRPr lang="th-TH" sz="4400" b="1" baseline="0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2940"/>
            <a:ext cx="13024589" cy="865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368"/>
            <a:ext cx="3351242" cy="889007"/>
          </a:xfrm>
          <a:prstGeom prst="rect">
            <a:avLst/>
          </a:prstGeom>
        </p:spPr>
      </p:pic>
      <p:sp>
        <p:nvSpPr>
          <p:cNvPr id="182" name="Shape 182"/>
          <p:cNvSpPr/>
          <p:nvPr/>
        </p:nvSpPr>
        <p:spPr>
          <a:xfrm>
            <a:off x="0" y="0"/>
            <a:ext cx="13004800" cy="876403"/>
          </a:xfrm>
          <a:prstGeom prst="rect">
            <a:avLst/>
          </a:prstGeom>
          <a:gradFill>
            <a:gsLst>
              <a:gs pos="0">
                <a:srgbClr val="FFFFFF">
                  <a:alpha val="88000"/>
                </a:srgb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85" name="Picture 18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9525">
            <a:off x="9380424" y="6100729"/>
            <a:ext cx="1060540" cy="265881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6" name="Picture 18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303">
            <a:off x="9842434" y="1474799"/>
            <a:ext cx="872834" cy="338437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7" name="Picture 18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08" y="1060376"/>
            <a:ext cx="2235216" cy="889007"/>
          </a:xfrm>
          <a:prstGeom prst="rect">
            <a:avLst/>
          </a:prstGeom>
        </p:spPr>
      </p:pic>
      <p:pic>
        <p:nvPicPr>
          <p:cNvPr id="189" name="Picture 18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88" y="1420416"/>
            <a:ext cx="1214726" cy="172819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0" name="Shape 190"/>
          <p:cNvSpPr/>
          <p:nvPr/>
        </p:nvSpPr>
        <p:spPr>
          <a:xfrm>
            <a:off x="4977409" y="1238140"/>
            <a:ext cx="182881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FF9300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หมู่บ้าน</a:t>
            </a:r>
            <a:r>
              <a:rPr lang="en-US" sz="2800" b="1" baseline="0" dirty="0">
                <a:solidFill>
                  <a:srgbClr val="FF9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endParaRPr sz="2800" b="1" baseline="0" dirty="0">
              <a:solidFill>
                <a:srgbClr val="FF93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91" name="Picture 19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137">
            <a:off x="5964687" y="6830619"/>
            <a:ext cx="934293" cy="183726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8" name="Picture 19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43" y="8831344"/>
            <a:ext cx="3369045" cy="9222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200" name="Shape 200"/>
          <p:cNvSpPr/>
          <p:nvPr/>
        </p:nvSpPr>
        <p:spPr>
          <a:xfrm>
            <a:off x="4414168" y="9025731"/>
            <a:ext cx="302433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008F00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ระบบบำบัดน้ำเสีย</a:t>
            </a:r>
            <a:endParaRPr sz="2800" b="1" baseline="0" dirty="0">
              <a:solidFill>
                <a:srgbClr val="008F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01" name="Picture 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4" y="1060376"/>
            <a:ext cx="3351242" cy="889007"/>
          </a:xfrm>
          <a:prstGeom prst="rect">
            <a:avLst/>
          </a:prstGeom>
        </p:spPr>
      </p:pic>
      <p:sp>
        <p:nvSpPr>
          <p:cNvPr id="203" name="Shape 203"/>
          <p:cNvSpPr/>
          <p:nvPr/>
        </p:nvSpPr>
        <p:spPr>
          <a:xfrm>
            <a:off x="7222480" y="1204392"/>
            <a:ext cx="294483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005493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หลุมฝังกลบมูลฝอย</a:t>
            </a:r>
            <a:endParaRPr sz="2800" b="1" baseline="0" dirty="0">
              <a:solidFill>
                <a:srgbClr val="00549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204" name="Picture 20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4" y="8864593"/>
            <a:ext cx="5264446" cy="8890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206" name="Shape 206"/>
          <p:cNvSpPr/>
          <p:nvPr/>
        </p:nvSpPr>
        <p:spPr>
          <a:xfrm>
            <a:off x="7726537" y="9061829"/>
            <a:ext cx="527826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EB3D44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โรงไฟฟ้า และ โรงอบแห้ง</a:t>
            </a:r>
            <a:endParaRPr sz="2800" b="1" baseline="0" dirty="0">
              <a:solidFill>
                <a:srgbClr val="EB3D44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2341031" y="173543"/>
            <a:ext cx="832279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aseline="-33333"/>
            </a:lvl1pPr>
          </a:lstStyle>
          <a:p>
            <a:pPr lvl="0">
              <a:defRPr/>
            </a:pPr>
            <a:r>
              <a:rPr lang="th-TH" sz="3200" b="1" cap="all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  <a:sym typeface="Gill Sans Light"/>
              </a:rPr>
              <a:t>ทิศทางลมประจำวันของ ศูนย์กำจัดมูลฝอยแบบผสมผสานบ้านตาล</a:t>
            </a:r>
          </a:p>
        </p:txBody>
      </p:sp>
      <p:pic>
        <p:nvPicPr>
          <p:cNvPr id="35" name="Picture 3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3303">
            <a:off x="1970266" y="1794478"/>
            <a:ext cx="386046" cy="5182402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6" name="Shape 203"/>
          <p:cNvSpPr/>
          <p:nvPr/>
        </p:nvSpPr>
        <p:spPr>
          <a:xfrm>
            <a:off x="309712" y="1153676"/>
            <a:ext cx="27698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005493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บ่อระเหยแห้ง</a:t>
            </a:r>
            <a:endParaRPr sz="2800" b="1" baseline="0" dirty="0">
              <a:solidFill>
                <a:srgbClr val="00549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163289" y="4588768"/>
            <a:ext cx="1696562" cy="72008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V="1">
            <a:off x="5330337" y="4241663"/>
            <a:ext cx="1696562" cy="288032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/>
          <p:cNvCxnSpPr/>
          <p:nvPr/>
        </p:nvCxnSpPr>
        <p:spPr>
          <a:xfrm flipV="1">
            <a:off x="8214132" y="3652664"/>
            <a:ext cx="1696562" cy="348064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/>
          <p:cNvCxnSpPr/>
          <p:nvPr/>
        </p:nvCxnSpPr>
        <p:spPr>
          <a:xfrm flipV="1">
            <a:off x="11326936" y="2626926"/>
            <a:ext cx="1196124" cy="52168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 flipH="1">
            <a:off x="11614968" y="3562654"/>
            <a:ext cx="1124657" cy="528083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9180869" y="4315337"/>
            <a:ext cx="1459649" cy="428716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/>
          <p:cNvCxnSpPr/>
          <p:nvPr/>
        </p:nvCxnSpPr>
        <p:spPr>
          <a:xfrm flipH="1">
            <a:off x="6996712" y="4913558"/>
            <a:ext cx="1459650" cy="290663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Arrow Connector 38"/>
          <p:cNvCxnSpPr/>
          <p:nvPr/>
        </p:nvCxnSpPr>
        <p:spPr>
          <a:xfrm flipH="1">
            <a:off x="4732567" y="5272510"/>
            <a:ext cx="1459650" cy="214358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/>
          <p:cNvCxnSpPr/>
          <p:nvPr/>
        </p:nvCxnSpPr>
        <p:spPr>
          <a:xfrm flipH="1">
            <a:off x="2163289" y="5594047"/>
            <a:ext cx="1530799" cy="107179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dash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Shape 190"/>
          <p:cNvSpPr/>
          <p:nvPr/>
        </p:nvSpPr>
        <p:spPr>
          <a:xfrm rot="21131180">
            <a:off x="6627548" y="4338571"/>
            <a:ext cx="182881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aseline="-25000">
                <a:solidFill>
                  <a:srgbClr val="FF9300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800" b="1" baseline="0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ทิศทางลม</a:t>
            </a:r>
            <a:r>
              <a:rPr lang="en-US" sz="2800" b="1" baseline="0" dirty="0">
                <a:solidFill>
                  <a:srgbClr val="FF93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endParaRPr sz="2800" b="1" baseline="0" dirty="0">
              <a:solidFill>
                <a:srgbClr val="FF93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42166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1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2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3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3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5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 advAuto="0"/>
      <p:bldP spid="182" grpId="0" animBg="1" advAuto="0"/>
      <p:bldP spid="185" grpId="0" animBg="1" advAuto="0"/>
      <p:bldP spid="186" grpId="0" animBg="1" advAuto="0"/>
      <p:bldP spid="187" grpId="0" animBg="1" advAuto="0"/>
      <p:bldP spid="189" grpId="0" animBg="1" advAuto="0"/>
      <p:bldP spid="190" grpId="0" animBg="1" advAuto="0"/>
      <p:bldP spid="191" grpId="0" animBg="1" advAuto="0"/>
      <p:bldP spid="198" grpId="0" animBg="1" advAuto="0"/>
      <p:bldP spid="200" grpId="0" animBg="1" advAuto="0"/>
      <p:bldP spid="201" grpId="0" animBg="1" advAuto="0"/>
      <p:bldP spid="203" grpId="0" animBg="1" advAuto="0"/>
      <p:bldP spid="206" grpId="0" animBg="1" advAuto="0"/>
      <p:bldP spid="35" grpId="0" animBg="1" advAuto="0"/>
      <p:bldP spid="36" grpId="0" animBg="1" advAuto="0"/>
      <p:bldP spid="43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CC1CC-8508-4541-949C-C37C6193E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480"/>
            <a:ext cx="13004800" cy="6842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F7554B-4544-479B-9BE5-760AD6AE7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479"/>
            <a:ext cx="13004800" cy="6842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C6B0A-E384-4117-B317-EA642F891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478"/>
            <a:ext cx="13004800" cy="6842107"/>
          </a:xfrm>
          <a:prstGeom prst="rect">
            <a:avLst/>
          </a:prstGeom>
        </p:spPr>
      </p:pic>
      <p:sp>
        <p:nvSpPr>
          <p:cNvPr id="182" name="Shape 182"/>
          <p:cNvSpPr/>
          <p:nvPr/>
        </p:nvSpPr>
        <p:spPr>
          <a:xfrm>
            <a:off x="0" y="0"/>
            <a:ext cx="13004800" cy="876403"/>
          </a:xfrm>
          <a:prstGeom prst="rect">
            <a:avLst/>
          </a:prstGeom>
          <a:gradFill>
            <a:gsLst>
              <a:gs pos="0">
                <a:srgbClr val="FFFFFF">
                  <a:alpha val="88000"/>
                </a:srgb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3536872" y="173543"/>
            <a:ext cx="593111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aseline="-33333"/>
            </a:lvl1pPr>
          </a:lstStyle>
          <a:p>
            <a:pPr lvl="0">
              <a:defRPr/>
            </a:pPr>
            <a:r>
              <a:rPr lang="th-TH" sz="3200" b="1" cap="all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  <a:sym typeface="Gill Sans Light"/>
              </a:rPr>
              <a:t>วิธีการฝังกลบขยะของหลุมฝังกลบขยะแบบเดิม</a:t>
            </a:r>
          </a:p>
        </p:txBody>
      </p:sp>
    </p:spTree>
    <p:extLst>
      <p:ext uri="{BB962C8B-B14F-4D97-AF65-F5344CB8AC3E}">
        <p14:creationId xmlns:p14="http://schemas.microsoft.com/office/powerpoint/2010/main" val="830370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0"/>
            <a:ext cx="13004800" cy="876403"/>
          </a:xfrm>
          <a:prstGeom prst="rect">
            <a:avLst/>
          </a:prstGeom>
          <a:gradFill>
            <a:gsLst>
              <a:gs pos="73000">
                <a:srgbClr val="FFFFFF"/>
              </a:gs>
              <a:gs pos="40000">
                <a:srgbClr val="FFFFFF">
                  <a:alpha val="88000"/>
                </a:srgb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1478856" y="140683"/>
            <a:ext cx="847992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500" baseline="-33333"/>
            </a:lvl1pPr>
          </a:lstStyle>
          <a:p>
            <a:pPr lvl="0">
              <a:defRPr/>
            </a:pPr>
            <a:r>
              <a:rPr lang="th-TH" sz="3200" b="1" cap="all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  <a:sym typeface="Gill Sans Light"/>
              </a:rPr>
              <a:t>การฝังกลบขยะแบบขยายตัวไปตามแนวราบ (</a:t>
            </a:r>
            <a:r>
              <a:rPr lang="en-US" sz="3200" b="1" cap="all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  <a:sym typeface="Gill Sans Light"/>
              </a:rPr>
              <a:t>file </a:t>
            </a:r>
            <a:r>
              <a:rPr lang="th-TH" sz="3200" b="1" cap="all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  <a:sym typeface="Gill Sans Light"/>
              </a:rPr>
              <a:t>นำเสนอแนบ)</a:t>
            </a:r>
          </a:p>
        </p:txBody>
      </p:sp>
      <p:pic>
        <p:nvPicPr>
          <p:cNvPr id="33" name="Picture 2" descr="C:\Users\User\Dropbox\PPT\เทโนโลยีกำจัดมูลฝอย\capture-20161124-214005.png">
            <a:extLst>
              <a:ext uri="{FF2B5EF4-FFF2-40B4-BE49-F238E27FC236}">
                <a16:creationId xmlns:a16="http://schemas.microsoft.com/office/drawing/2014/main" id="{20454C2A-10E1-4D98-B2F7-8F713761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" y="3220616"/>
            <a:ext cx="12934975" cy="60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26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0"/>
            <a:ext cx="13004800" cy="876403"/>
          </a:xfrm>
          <a:prstGeom prst="rect">
            <a:avLst/>
          </a:prstGeom>
          <a:gradFill>
            <a:gsLst>
              <a:gs pos="73000">
                <a:srgbClr val="FFFFFF"/>
              </a:gs>
              <a:gs pos="40000">
                <a:srgbClr val="FFFFFF">
                  <a:alpha val="88000"/>
                </a:srgb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142073" y="161052"/>
            <a:ext cx="1053493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aseline="-33333"/>
            </a:lvl1pPr>
          </a:lstStyle>
          <a:p>
            <a:pPr lvl="0">
              <a:defRPr/>
            </a:pPr>
            <a:r>
              <a:rPr lang="th-TH" sz="3200" b="1" cap="all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  <a:sym typeface="Gill Sans Light"/>
              </a:rPr>
              <a:t>การฝังกลบแบบขยายตัวออกตามแนวราบ ของศูนย์กำจัดขยะแบบผสมผสานบ้านตาล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BAFB1D-245A-4591-9CDE-BCB66725C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1" r="27768" b="53799"/>
          <a:stretch/>
        </p:blipFill>
        <p:spPr>
          <a:xfrm>
            <a:off x="6880481" y="2735679"/>
            <a:ext cx="6140757" cy="4806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F9C18E-97A7-425A-A429-D5D1E23600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12247" r="4632" b="7657"/>
          <a:stretch/>
        </p:blipFill>
        <p:spPr>
          <a:xfrm>
            <a:off x="0" y="2735679"/>
            <a:ext cx="6864043" cy="48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7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/>
          </p:cNvSpPr>
          <p:nvPr>
            <p:ph type="title"/>
          </p:nvPr>
        </p:nvSpPr>
        <p:spPr>
          <a:xfrm>
            <a:off x="597743" y="226259"/>
            <a:ext cx="11725007" cy="134804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6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br>
              <a:rPr lang="th-TH" sz="40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</a:br>
            <a:r>
              <a:rPr lang="th-TH" sz="40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การมีส่วนร่วมกับชุมชน </a:t>
            </a:r>
            <a:r>
              <a:rPr lang="en-US" sz="40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: </a:t>
            </a:r>
            <a:r>
              <a:rPr lang="th-TH" sz="4000" b="1" dirty="0">
                <a:solidFill>
                  <a:srgbClr val="FF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โครงการ </a:t>
            </a:r>
            <a:r>
              <a:rPr lang="en-US" sz="4000" b="1" dirty="0">
                <a:solidFill>
                  <a:srgbClr val="FF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Biogas Network</a:t>
            </a:r>
            <a:br>
              <a:rPr lang="en-US" sz="40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</a:br>
            <a:endParaRPr sz="4000" b="1" cap="all" dirty="0">
              <a:solidFill>
                <a:srgbClr val="53535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026" name="Picture 2" descr="C:\Users\User\Dropbox\PPT\S__2424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6" y="1574304"/>
            <a:ext cx="8810628" cy="660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02_HOD Landfill\รายงานCM\ete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271" y="4626277"/>
            <a:ext cx="2691040" cy="22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02_HOD Landfill\รายงานCM\_NST77921ภ4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895" y="6892417"/>
            <a:ext cx="2697153" cy="257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02_HOD Landfill\รายงานCM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698" y="3596639"/>
            <a:ext cx="3456384" cy="6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559"/>
          <p:cNvSpPr txBox="1">
            <a:spLocks/>
          </p:cNvSpPr>
          <p:nvPr/>
        </p:nvSpPr>
        <p:spPr>
          <a:xfrm>
            <a:off x="9022680" y="3914237"/>
            <a:ext cx="3982120" cy="192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defRPr sz="76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  <a:lvl2pPr indent="228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2pPr>
            <a:lvl3pPr indent="457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3pPr>
            <a:lvl4pPr indent="685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4pPr>
            <a:lvl5pPr indent="9144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5pPr>
            <a:lvl6pPr indent="11430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6pPr>
            <a:lvl7pPr indent="1371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7pPr>
            <a:lvl8pPr indent="1600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8pPr>
            <a:lvl9pPr indent="1828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algn="l">
              <a:defRPr sz="1800" cap="none">
                <a:solidFill>
                  <a:srgbClr val="000000"/>
                </a:solidFill>
              </a:defRPr>
            </a:pPr>
            <a:endParaRPr lang="en-US" sz="40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04402" y="1758970"/>
            <a:ext cx="4200398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ส่งก๊าซชีวภาพจากหลุมฝังกลบมูลฝอย</a:t>
            </a:r>
          </a:p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ผ่านระบบท่อให้ชุมชนใช้งาน </a:t>
            </a:r>
            <a:b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2 หมู่บ้าน รวม 200 ครัวเรือน</a:t>
            </a:r>
          </a:p>
        </p:txBody>
      </p:sp>
    </p:spTree>
    <p:extLst>
      <p:ext uri="{BB962C8B-B14F-4D97-AF65-F5344CB8AC3E}">
        <p14:creationId xmlns:p14="http://schemas.microsoft.com/office/powerpoint/2010/main" val="331853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ropbox\ete\st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" y="0"/>
            <a:ext cx="13006132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374608" y="8252883"/>
            <a:ext cx="464963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สถานีเพิ่มแรงดันเพื่อ ส่งจ่ายก๊าซชีวภาพ </a:t>
            </a:r>
            <a:endParaRPr lang="en-US" sz="28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l" rtl="0" latinLnBrk="1" hangingPunct="0"/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 </a:t>
            </a: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สถานี</a:t>
            </a:r>
          </a:p>
        </p:txBody>
      </p:sp>
      <p:pic>
        <p:nvPicPr>
          <p:cNvPr id="4" name="Picture 2" descr="C:\Users\User\Desktop\IMG_66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37120"/>
            <a:ext cx="7438504" cy="44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60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ropbox\ete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" y="0"/>
            <a:ext cx="13006132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IMG_66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37120"/>
            <a:ext cx="7438504" cy="44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74608" y="8252883"/>
            <a:ext cx="464963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ท่อประธาน 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HDPE </a:t>
            </a: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ศก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6 </a:t>
            </a: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นิ้ว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, </a:t>
            </a:r>
            <a:endParaRPr lang="th-TH" sz="28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ยาวรวม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 6.8 </a:t>
            </a: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กม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</a:t>
            </a:r>
            <a:endParaRPr lang="th-TH" sz="28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0173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ser\Dropbox\ete\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" y="0"/>
            <a:ext cx="13006132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IMG_6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37120"/>
            <a:ext cx="7438504" cy="44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74608" y="8252883"/>
            <a:ext cx="464963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ท่อสาขา 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 HDPE </a:t>
            </a: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ศก.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2, 3 &amp; 4 </a:t>
            </a: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นิ้ว</a:t>
            </a:r>
          </a:p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ความยาวรวม 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4.2 </a:t>
            </a:r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กม</a:t>
            </a:r>
            <a:r>
              <a:rPr lang="en-US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</a:t>
            </a:r>
            <a:endParaRPr lang="th-TH" sz="2800" b="1" dirty="0">
              <a:solidFill>
                <a:srgbClr val="00000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5593881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74008" y="8924955"/>
            <a:ext cx="972108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th-TH" sz="28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การใช้ก๊าซชีวภาพจากหลุมฝังกลบมูลฝอยใช้สำหรับชุมชนใช้หุงต้มในครัวเรือน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8967" y="244624"/>
            <a:ext cx="5676121" cy="84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996" y="278227"/>
            <a:ext cx="6316135" cy="842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953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/>
          </p:cNvSpPr>
          <p:nvPr>
            <p:ph type="title"/>
          </p:nvPr>
        </p:nvSpPr>
        <p:spPr>
          <a:xfrm>
            <a:off x="13801" y="1"/>
            <a:ext cx="12991000" cy="7499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600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lang="th-TH" sz="4000" b="1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การเปิดให้เข้าเยี่ยมชมงาน</a:t>
            </a:r>
            <a:endParaRPr sz="4000" b="1" cap="all" dirty="0">
              <a:solidFill>
                <a:srgbClr val="535353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" name="Shape 559"/>
          <p:cNvSpPr txBox="1">
            <a:spLocks/>
          </p:cNvSpPr>
          <p:nvPr/>
        </p:nvSpPr>
        <p:spPr>
          <a:xfrm>
            <a:off x="9022680" y="3914237"/>
            <a:ext cx="3982120" cy="192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584200">
              <a:defRPr sz="76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  <a:lvl2pPr indent="228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2pPr>
            <a:lvl3pPr indent="457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3pPr>
            <a:lvl4pPr indent="685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4pPr>
            <a:lvl5pPr indent="9144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5pPr>
            <a:lvl6pPr indent="11430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6pPr>
            <a:lvl7pPr indent="1371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7pPr>
            <a:lvl8pPr indent="1600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8pPr>
            <a:lvl9pPr indent="1828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algn="l">
              <a:defRPr sz="1800" cap="none">
                <a:solidFill>
                  <a:srgbClr val="000000"/>
                </a:solidFill>
              </a:defRPr>
            </a:pPr>
            <a:endParaRPr lang="en-US" sz="4000" b="1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77B2D-8246-45C6-A8C8-62387B386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b="22298"/>
          <a:stretch/>
        </p:blipFill>
        <p:spPr>
          <a:xfrm>
            <a:off x="0" y="6555345"/>
            <a:ext cx="7135882" cy="3214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351D09-91C9-4F20-B84D-9430F6D97E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 t="3783" r="17010" b="31884"/>
          <a:stretch/>
        </p:blipFill>
        <p:spPr>
          <a:xfrm>
            <a:off x="3074321" y="749934"/>
            <a:ext cx="3675205" cy="2061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3107BF-0FD8-436A-8337-C582441A75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16970" r="13913" b="18697"/>
          <a:stretch/>
        </p:blipFill>
        <p:spPr>
          <a:xfrm>
            <a:off x="7260433" y="6571413"/>
            <a:ext cx="5265783" cy="3198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7F4DA-FEE9-493E-988D-935A3ED19A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t="25197" r="4161" b="27155"/>
          <a:stretch/>
        </p:blipFill>
        <p:spPr>
          <a:xfrm>
            <a:off x="6914807" y="680054"/>
            <a:ext cx="5957037" cy="20897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312F49-B1A2-463A-98B9-0B3A221AC3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 b="24899"/>
          <a:stretch/>
        </p:blipFill>
        <p:spPr>
          <a:xfrm>
            <a:off x="5422279" y="2921613"/>
            <a:ext cx="7472495" cy="3198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719D91-CF2E-482A-B794-813464550F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b="7707"/>
          <a:stretch/>
        </p:blipFill>
        <p:spPr>
          <a:xfrm>
            <a:off x="-3135" y="749934"/>
            <a:ext cx="2912175" cy="28083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14BD87-FC07-45E1-AB49-DF4DB581CF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 b="29141"/>
          <a:stretch/>
        </p:blipFill>
        <p:spPr>
          <a:xfrm>
            <a:off x="13800" y="3757377"/>
            <a:ext cx="5265783" cy="25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 rot="5400000">
            <a:off x="5158352" y="2180414"/>
            <a:ext cx="433616" cy="1335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3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8085961" y="8853607"/>
            <a:ext cx="1834348" cy="1"/>
          </a:xfrm>
          <a:prstGeom prst="line">
            <a:avLst/>
          </a:prstGeom>
          <a:ln w="50800">
            <a:solidFill>
              <a:srgbClr val="009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10193" y="8027151"/>
            <a:ext cx="2830431" cy="1333698"/>
          </a:xfrm>
          <a:prstGeom prst="rect">
            <a:avLst/>
          </a:prstGeom>
          <a:solidFill>
            <a:srgbClr val="808785">
              <a:alpha val="0"/>
            </a:srgbClr>
          </a:solidFill>
          <a:ln w="38100" cap="flat">
            <a:solidFill>
              <a:srgbClr val="FF0000"/>
            </a:solidFill>
            <a:prstDash val="dashDot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  <a:sym typeface="Gill Sans Light"/>
            </a:endParaRPr>
          </a:p>
        </p:txBody>
      </p:sp>
      <p:sp>
        <p:nvSpPr>
          <p:cNvPr id="107" name="Shape 107"/>
          <p:cNvSpPr/>
          <p:nvPr/>
        </p:nvSpPr>
        <p:spPr>
          <a:xfrm flipH="1">
            <a:off x="11933186" y="3118542"/>
            <a:ext cx="2" cy="1407446"/>
          </a:xfrm>
          <a:prstGeom prst="line">
            <a:avLst/>
          </a:prstGeom>
          <a:ln w="50800">
            <a:solidFill>
              <a:srgbClr val="0099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45" name="Shape 45"/>
          <p:cNvSpPr/>
          <p:nvPr/>
        </p:nvSpPr>
        <p:spPr>
          <a:xfrm>
            <a:off x="7121606" y="9327330"/>
            <a:ext cx="22537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ความร้อนทิ้ง</a:t>
            </a:r>
            <a:endParaRPr sz="20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7221043" y="4837363"/>
            <a:ext cx="178209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th-TH" sz="20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น้ำผ่านการบำบัด</a:t>
            </a:r>
            <a:endParaRPr lang="en-US" sz="20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7221043" y="6139736"/>
            <a:ext cx="1782092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th-TH" sz="20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น้ำผ่านการบำบัด</a:t>
            </a:r>
            <a:endParaRPr lang="en-US" sz="20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4195188" y="1167650"/>
            <a:ext cx="264161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ดิน</a:t>
            </a:r>
            <a:r>
              <a:rPr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➔ Daily Cover</a:t>
            </a:r>
          </a:p>
        </p:txBody>
      </p:sp>
      <p:sp>
        <p:nvSpPr>
          <p:cNvPr id="49" name="Shape 49"/>
          <p:cNvSpPr/>
          <p:nvPr/>
        </p:nvSpPr>
        <p:spPr>
          <a:xfrm>
            <a:off x="4440009" y="2324279"/>
            <a:ext cx="1524011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70000"/>
              </a:lnSpc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15-20 ปี</a:t>
            </a:r>
            <a:endParaRPr sz="20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5512575" y="3329353"/>
            <a:ext cx="161293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ใช้พื้นที่ซ้ำ</a:t>
            </a:r>
            <a:endParaRPr lang="en-US" sz="20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621195" y="4133168"/>
            <a:ext cx="203009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นำกลับมาใช้ใหม่ได้</a:t>
            </a:r>
            <a:endParaRPr lang="en-US" sz="20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0621285" y="3486152"/>
            <a:ext cx="12745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en-US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Waste Heat</a:t>
            </a:r>
          </a:p>
          <a:p>
            <a:pPr lvl="0">
              <a:defRPr sz="1800" baseline="0"/>
            </a:pPr>
            <a:r>
              <a:rPr lang="en-US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Recovery</a:t>
            </a:r>
            <a:endParaRPr sz="20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6011275" y="572760"/>
            <a:ext cx="2302972" cy="590973"/>
          </a:xfrm>
          <a:prstGeom prst="roundRect">
            <a:avLst>
              <a:gd name="adj" fmla="val 26392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800" baseline="-35714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000" b="1" baseline="0" dirty="0">
                <a:solidFill>
                  <a:srgbClr val="F8F8F8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สถานีขนถ่าย</a:t>
            </a:r>
            <a:endParaRPr sz="2000" b="1" baseline="0" dirty="0">
              <a:solidFill>
                <a:srgbClr val="F8F8F8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6011275" y="2358515"/>
            <a:ext cx="2302972" cy="590973"/>
          </a:xfrm>
          <a:prstGeom prst="roundRect">
            <a:avLst>
              <a:gd name="adj" fmla="val 26392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en-US" sz="2000" b="1" dirty="0">
                <a:solidFill>
                  <a:srgbClr val="F8F8F8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Sanitary Landfill</a:t>
            </a:r>
            <a:endParaRPr sz="2000" b="1" dirty="0">
              <a:solidFill>
                <a:srgbClr val="F8F8F8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6011275" y="4144271"/>
            <a:ext cx="2302972" cy="590973"/>
          </a:xfrm>
          <a:prstGeom prst="roundRect">
            <a:avLst>
              <a:gd name="adj" fmla="val 26392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หมักแบบไร้อากาศ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6019744" y="5351022"/>
            <a:ext cx="2302972" cy="590973"/>
          </a:xfrm>
          <a:prstGeom prst="roundRect">
            <a:avLst>
              <a:gd name="adj" fmla="val 26392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บ่อผึ่ง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59" name="home_3drecycl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95" y="480075"/>
            <a:ext cx="976549" cy="77634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11524766" y="0"/>
            <a:ext cx="1381137" cy="590973"/>
          </a:xfrm>
          <a:prstGeom prst="roundRect">
            <a:avLst>
              <a:gd name="adj" fmla="val 26392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800" baseline="-35714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000" b="1" baseline="0" dirty="0">
                <a:solidFill>
                  <a:srgbClr val="F8F8F8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ปัจจุบัน</a:t>
            </a:r>
            <a:endParaRPr sz="2000" b="1" baseline="0" dirty="0">
              <a:solidFill>
                <a:srgbClr val="F8F8F8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11532016" y="1289966"/>
            <a:ext cx="1381137" cy="590973"/>
          </a:xfrm>
          <a:prstGeom prst="roundRect">
            <a:avLst>
              <a:gd name="adj" fmla="val 26392"/>
            </a:avLst>
          </a:prstGeom>
          <a:solidFill>
            <a:srgbClr val="009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EAEAEA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แผนงาน</a:t>
            </a:r>
            <a:endParaRPr sz="2000" b="1" dirty="0">
              <a:solidFill>
                <a:srgbClr val="EAEAEA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11281671" y="4551344"/>
            <a:ext cx="1464319" cy="890072"/>
          </a:xfrm>
          <a:prstGeom prst="roundRect">
            <a:avLst>
              <a:gd name="adj" fmla="val 26392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โรงงาน</a:t>
            </a:r>
          </a:p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อบแห้ง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6561625" y="8545958"/>
            <a:ext cx="1524012" cy="590973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ไม้โตเร็ว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9885524" y="8545958"/>
            <a:ext cx="1366651" cy="590973"/>
          </a:xfrm>
          <a:prstGeom prst="roundRect">
            <a:avLst>
              <a:gd name="adj" fmla="val 26392"/>
            </a:avLst>
          </a:prstGeom>
          <a:solidFill>
            <a:srgbClr val="009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เนื้อไม้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4331865" y="4850443"/>
            <a:ext cx="1219164" cy="590973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ขาย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4331865" y="5517986"/>
            <a:ext cx="1219164" cy="590972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อินทรีย์วัตถุ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4331865" y="6191073"/>
            <a:ext cx="1219164" cy="590973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RDF</a:t>
            </a:r>
          </a:p>
        </p:txBody>
      </p:sp>
      <p:sp>
        <p:nvSpPr>
          <p:cNvPr id="73" name="Shape 73"/>
          <p:cNvSpPr/>
          <p:nvPr/>
        </p:nvSpPr>
        <p:spPr>
          <a:xfrm>
            <a:off x="6163977" y="6843902"/>
            <a:ext cx="2158739" cy="590973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วัตถุปรับปรุงดิน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75" name="Picture 7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" y="1706612"/>
            <a:ext cx="3401291" cy="1758824"/>
          </a:xfrm>
          <a:prstGeom prst="rect">
            <a:avLst/>
          </a:prstGeom>
        </p:spPr>
      </p:pic>
      <p:pic>
        <p:nvPicPr>
          <p:cNvPr id="76" name="Picture 7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" y="3534538"/>
            <a:ext cx="3375737" cy="1607779"/>
          </a:xfrm>
          <a:prstGeom prst="rect">
            <a:avLst/>
          </a:prstGeom>
        </p:spPr>
      </p:pic>
      <p:sp>
        <p:nvSpPr>
          <p:cNvPr id="77" name="Shape 77"/>
          <p:cNvSpPr/>
          <p:nvPr/>
        </p:nvSpPr>
        <p:spPr>
          <a:xfrm flipH="1" flipV="1">
            <a:off x="8278618" y="839425"/>
            <a:ext cx="672054" cy="0"/>
          </a:xfrm>
          <a:prstGeom prst="line">
            <a:avLst/>
          </a:prstGeom>
          <a:ln w="50800">
            <a:solidFill>
              <a:srgbClr val="21212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7162761" y="1051879"/>
            <a:ext cx="1" cy="1349932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80" name="Picture 7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" y="5211269"/>
            <a:ext cx="3378201" cy="1124233"/>
          </a:xfrm>
          <a:prstGeom prst="rect">
            <a:avLst/>
          </a:prstGeom>
        </p:spPr>
      </p:pic>
      <p:pic>
        <p:nvPicPr>
          <p:cNvPr id="81" name="Picture 8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8" y="6404454"/>
            <a:ext cx="3378201" cy="1489397"/>
          </a:xfrm>
          <a:prstGeom prst="rect">
            <a:avLst/>
          </a:prstGeom>
        </p:spPr>
      </p:pic>
      <p:sp>
        <p:nvSpPr>
          <p:cNvPr id="82" name="Shape 82"/>
          <p:cNvSpPr/>
          <p:nvPr/>
        </p:nvSpPr>
        <p:spPr>
          <a:xfrm>
            <a:off x="7171230" y="2943231"/>
            <a:ext cx="1" cy="1234440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8264830" y="2661206"/>
            <a:ext cx="1553574" cy="0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7195260" y="3191384"/>
            <a:ext cx="121916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น้ำชะมูลฝอย</a:t>
            </a:r>
            <a:endParaRPr sz="20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8278618" y="3908817"/>
            <a:ext cx="152401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ก๊าซชีวภาพ</a:t>
            </a:r>
            <a:endParaRPr sz="20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8322715" y="2646697"/>
            <a:ext cx="152401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0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ก๊าซชีวภาพ</a:t>
            </a:r>
            <a:endParaRPr sz="2000" b="1" baseline="0" dirty="0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7171229" y="4744080"/>
            <a:ext cx="1" cy="619537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7171229" y="5930026"/>
            <a:ext cx="1" cy="933598"/>
          </a:xfrm>
          <a:prstGeom prst="line">
            <a:avLst/>
          </a:pr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90" name="Shape 90"/>
          <p:cNvSpPr/>
          <p:nvPr/>
        </p:nvSpPr>
        <p:spPr>
          <a:xfrm rot="5400000">
            <a:off x="6573831" y="7948561"/>
            <a:ext cx="1149079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10800" y="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94" name="Shape 94"/>
          <p:cNvSpPr/>
          <p:nvPr/>
        </p:nvSpPr>
        <p:spPr>
          <a:xfrm rot="21600000">
            <a:off x="4076548" y="5441416"/>
            <a:ext cx="8006524" cy="4190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" y="12715"/>
                </a:moveTo>
                <a:lnTo>
                  <a:pt x="0" y="21596"/>
                </a:lnTo>
                <a:lnTo>
                  <a:pt x="21600" y="21600"/>
                </a:lnTo>
                <a:lnTo>
                  <a:pt x="21573" y="0"/>
                </a:lnTo>
              </a:path>
            </a:pathLst>
          </a:custGeom>
          <a:ln w="50800">
            <a:solidFill>
              <a:srgbClr val="0096FF"/>
            </a:solidFill>
            <a:miter lim="400000"/>
            <a:tailEnd type="arrow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98" name="Shape 98"/>
          <p:cNvSpPr/>
          <p:nvPr/>
        </p:nvSpPr>
        <p:spPr>
          <a:xfrm rot="21600000">
            <a:off x="5659089" y="2940187"/>
            <a:ext cx="735428" cy="356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454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8950672" y="574443"/>
            <a:ext cx="1224136" cy="590973"/>
          </a:xfrm>
          <a:prstGeom prst="roundRect">
            <a:avLst>
              <a:gd name="adj" fmla="val 26392"/>
            </a:avLst>
          </a:prstGeom>
          <a:solid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800" baseline="-35714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th-TH" sz="2000" b="1" baseline="0" dirty="0">
                <a:solidFill>
                  <a:srgbClr val="F8F8F8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endParaRPr sz="2000" b="1" baseline="0" dirty="0">
              <a:solidFill>
                <a:srgbClr val="F8F8F8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00" name="4661709-157686-3d-recycle-trash-can-icon-with-papers-isolated-white-background-3d-image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71" y="445905"/>
            <a:ext cx="936104" cy="95789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 rot="16200000">
            <a:off x="4326339" y="937265"/>
            <a:ext cx="1713587" cy="3070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365" y="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non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2" name="Shape 102"/>
          <p:cNvSpPr/>
          <p:nvPr/>
        </p:nvSpPr>
        <p:spPr>
          <a:xfrm rot="5400000">
            <a:off x="3072588" y="3878322"/>
            <a:ext cx="1877454" cy="718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" y="9526"/>
                </a:moveTo>
                <a:lnTo>
                  <a:pt x="0" y="21551"/>
                </a:lnTo>
                <a:lnTo>
                  <a:pt x="21600" y="21600"/>
                </a:lnTo>
                <a:lnTo>
                  <a:pt x="21540" y="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3" name="Shape 103"/>
          <p:cNvSpPr/>
          <p:nvPr/>
        </p:nvSpPr>
        <p:spPr>
          <a:xfrm rot="5400000">
            <a:off x="2733691" y="4213586"/>
            <a:ext cx="2555243" cy="726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" y="9526"/>
                </a:moveTo>
                <a:lnTo>
                  <a:pt x="0" y="21551"/>
                </a:lnTo>
                <a:lnTo>
                  <a:pt x="21600" y="21600"/>
                </a:lnTo>
                <a:lnTo>
                  <a:pt x="21540" y="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4" name="Shape 104"/>
          <p:cNvSpPr/>
          <p:nvPr/>
        </p:nvSpPr>
        <p:spPr>
          <a:xfrm rot="5400000">
            <a:off x="2428542" y="4518714"/>
            <a:ext cx="3165535" cy="726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" y="9526"/>
                </a:moveTo>
                <a:lnTo>
                  <a:pt x="0" y="21551"/>
                </a:lnTo>
                <a:lnTo>
                  <a:pt x="21600" y="21600"/>
                </a:lnTo>
                <a:lnTo>
                  <a:pt x="21540" y="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5" name="Shape 105"/>
          <p:cNvSpPr/>
          <p:nvPr/>
        </p:nvSpPr>
        <p:spPr>
          <a:xfrm flipH="1">
            <a:off x="4941447" y="6724993"/>
            <a:ext cx="1925" cy="559714"/>
          </a:xfrm>
          <a:prstGeom prst="line">
            <a:avLst/>
          </a:pr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5551029" y="5845289"/>
            <a:ext cx="659164" cy="1254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6"/>
                </a:moveTo>
                <a:lnTo>
                  <a:pt x="9009" y="0"/>
                </a:lnTo>
                <a:lnTo>
                  <a:pt x="8861" y="21297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3482542" y="89930"/>
            <a:ext cx="737737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500" baseline="-42857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800" b="1" baseline="0" dirty="0"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การกำจัดมูลฝอยและผลิตพลังงาน  จากมูลฝอยที่</a:t>
            </a:r>
            <a:r>
              <a:rPr lang="th-TH" sz="2800" b="1" baseline="0" dirty="0">
                <a:solidFill>
                  <a:srgbClr val="0000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ไม่คัดแยกก่อนทิ้ง</a:t>
            </a:r>
            <a:endParaRPr sz="2800" b="1" baseline="0" dirty="0">
              <a:solidFill>
                <a:srgbClr val="0000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10" name="Picture 10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" y="7962803"/>
            <a:ext cx="3381773" cy="1447801"/>
          </a:xfrm>
          <a:prstGeom prst="rect">
            <a:avLst/>
          </a:prstGeom>
        </p:spPr>
      </p:pic>
      <p:sp>
        <p:nvSpPr>
          <p:cNvPr id="111" name="Shape 60"/>
          <p:cNvSpPr/>
          <p:nvPr/>
        </p:nvSpPr>
        <p:spPr>
          <a:xfrm>
            <a:off x="-1" y="89930"/>
            <a:ext cx="3482543" cy="1525835"/>
          </a:xfrm>
          <a:prstGeom prst="roundRect">
            <a:avLst>
              <a:gd name="adj" fmla="val 26392"/>
            </a:avLst>
          </a:prstGeom>
          <a:solidFill>
            <a:srgbClr val="FFFF00"/>
          </a:solidFill>
          <a:ln w="381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2800" baseline="-35714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en-US" sz="1800" b="1" baseline="0" dirty="0">
                <a:solidFill>
                  <a:schemeClr val="bg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Prayuth </a:t>
            </a:r>
            <a:r>
              <a:rPr lang="en-US" sz="1800" b="1" baseline="0" dirty="0" err="1">
                <a:solidFill>
                  <a:schemeClr val="bg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Tanomboon</a:t>
            </a:r>
            <a:endParaRPr lang="th-TH" sz="1800" b="1" baseline="0" dirty="0">
              <a:solidFill>
                <a:schemeClr val="bg1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en-US" sz="1800" b="1" baseline="0" dirty="0">
                <a:solidFill>
                  <a:schemeClr val="bg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Lge.prayuth@gmail.com</a:t>
            </a:r>
          </a:p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en-US" sz="1800" b="1" baseline="0" dirty="0" err="1">
                <a:solidFill>
                  <a:schemeClr val="bg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Bantan</a:t>
            </a:r>
            <a:r>
              <a:rPr lang="en-US" sz="1800" b="1" baseline="0" dirty="0">
                <a:solidFill>
                  <a:schemeClr val="bg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Integrated Solid Waste Disposal</a:t>
            </a:r>
            <a:endParaRPr lang="th-TH" sz="1800" b="1" baseline="0" dirty="0">
              <a:solidFill>
                <a:schemeClr val="bg1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lang="en-US" sz="1800" b="1" baseline="0" dirty="0" err="1">
                <a:solidFill>
                  <a:schemeClr val="bg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Hod</a:t>
            </a:r>
            <a:r>
              <a:rPr lang="en-US" sz="1800" b="1" baseline="0" dirty="0">
                <a:solidFill>
                  <a:schemeClr val="bg1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,  Chiang Mai, Thailand</a:t>
            </a:r>
            <a:endParaRPr lang="th-TH" sz="1800" b="1" baseline="0" dirty="0">
              <a:solidFill>
                <a:schemeClr val="bg1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95" name="Shape 51"/>
          <p:cNvSpPr/>
          <p:nvPr/>
        </p:nvSpPr>
        <p:spPr>
          <a:xfrm>
            <a:off x="7364330" y="8117936"/>
            <a:ext cx="158634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500" baseline="-40000">
                <a:solidFill>
                  <a:srgbClr val="000000"/>
                </a:solidFill>
              </a:defRPr>
            </a:lvl1pPr>
          </a:lstStyle>
          <a:p>
            <a:pPr lvl="0">
              <a:defRPr sz="1800" baseline="0"/>
            </a:pPr>
            <a:r>
              <a:rPr lang="th-TH" sz="2000" b="1" baseline="0" dirty="0">
                <a:solidFill>
                  <a:srgbClr val="FF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พื้นที่ควบคุม</a:t>
            </a:r>
            <a:endParaRPr lang="en-US" sz="2000" b="1" baseline="0" dirty="0">
              <a:solidFill>
                <a:srgbClr val="FF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08" name="Shape 62"/>
          <p:cNvSpPr/>
          <p:nvPr/>
        </p:nvSpPr>
        <p:spPr>
          <a:xfrm>
            <a:off x="9747895" y="1379039"/>
            <a:ext cx="1381137" cy="705405"/>
          </a:xfrm>
          <a:prstGeom prst="roundRect">
            <a:avLst>
              <a:gd name="adj" fmla="val 26392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en-US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Biogas</a:t>
            </a:r>
          </a:p>
          <a:p>
            <a:r>
              <a:rPr lang="en-US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Network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12" name="Shape 101"/>
          <p:cNvSpPr/>
          <p:nvPr/>
        </p:nvSpPr>
        <p:spPr>
          <a:xfrm rot="16200000">
            <a:off x="9091053" y="1934736"/>
            <a:ext cx="924265" cy="530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365" y="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13" name="Shape 60"/>
          <p:cNvSpPr/>
          <p:nvPr/>
        </p:nvSpPr>
        <p:spPr>
          <a:xfrm>
            <a:off x="11532015" y="650291"/>
            <a:ext cx="1381137" cy="590973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เตรียมงาน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14" name="Shape 62"/>
          <p:cNvSpPr/>
          <p:nvPr/>
        </p:nvSpPr>
        <p:spPr>
          <a:xfrm>
            <a:off x="7691961" y="1431125"/>
            <a:ext cx="831320" cy="590973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en-US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CBG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15" name="Shape 101"/>
          <p:cNvSpPr/>
          <p:nvPr/>
        </p:nvSpPr>
        <p:spPr>
          <a:xfrm rot="16200000" flipV="1">
            <a:off x="8339626" y="1918660"/>
            <a:ext cx="925935" cy="564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365" y="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CC66FF"/>
            </a:solidFill>
            <a:miter lim="400000"/>
            <a:tailEnd type="non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16" name="Shape 62"/>
          <p:cNvSpPr/>
          <p:nvPr/>
        </p:nvSpPr>
        <p:spPr>
          <a:xfrm>
            <a:off x="3806167" y="1706613"/>
            <a:ext cx="1802113" cy="604846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en-US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R&amp;D </a:t>
            </a:r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เร่งย่อยสลาย</a:t>
            </a:r>
            <a:endParaRPr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3593838" y="7284706"/>
            <a:ext cx="2302972" cy="1067653"/>
          </a:xfrm>
          <a:prstGeom prst="roundRect">
            <a:avLst>
              <a:gd name="adj" fmla="val 14609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en-US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Incineration</a:t>
            </a:r>
          </a:p>
          <a:p>
            <a:r>
              <a:rPr lang="en-US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Power Plant</a:t>
            </a:r>
            <a:endParaRPr lang="th-TH"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3822474" y="3010780"/>
            <a:ext cx="1828814" cy="590973"/>
          </a:xfrm>
          <a:prstGeom prst="roundRect">
            <a:avLst>
              <a:gd name="adj" fmla="val 26392"/>
            </a:avLst>
          </a:prstGeom>
          <a:solidFill>
            <a:srgbClr val="CC6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รื้อร่อนหลุมฝังกลบ</a:t>
            </a:r>
            <a:endParaRPr lang="en-US" sz="20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10914290" y="2199953"/>
            <a:ext cx="2032014" cy="918588"/>
          </a:xfrm>
          <a:prstGeom prst="roundRect">
            <a:avLst>
              <a:gd name="adj" fmla="val 13177"/>
            </a:avLst>
          </a:prstGeom>
          <a:solidFill>
            <a:srgbClr val="00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โรงไฟฟ้า</a:t>
            </a:r>
            <a:br>
              <a:rPr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</a:br>
            <a:r>
              <a:rPr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(</a:t>
            </a:r>
            <a:r>
              <a:rPr lang="th-TH"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Gas Engine)</a:t>
            </a:r>
          </a:p>
        </p:txBody>
      </p:sp>
      <p:sp>
        <p:nvSpPr>
          <p:cNvPr id="123" name="Shape 91"/>
          <p:cNvSpPr/>
          <p:nvPr/>
        </p:nvSpPr>
        <p:spPr>
          <a:xfrm flipH="1">
            <a:off x="7140406" y="1737821"/>
            <a:ext cx="591318" cy="0"/>
          </a:xfrm>
          <a:prstGeom prst="line">
            <a:avLst/>
          </a:pr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24" name="Shape 91"/>
          <p:cNvSpPr/>
          <p:nvPr/>
        </p:nvSpPr>
        <p:spPr>
          <a:xfrm flipH="1">
            <a:off x="6718424" y="1615765"/>
            <a:ext cx="0" cy="786046"/>
          </a:xfrm>
          <a:prstGeom prst="line">
            <a:avLst/>
          </a:prstGeom>
          <a:ln w="50800">
            <a:solidFill>
              <a:srgbClr val="CC66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cxnSp>
        <p:nvCxnSpPr>
          <p:cNvPr id="4" name="Elbow Connector 3"/>
          <p:cNvCxnSpPr>
            <a:endCxn id="116" idx="3"/>
          </p:cNvCxnSpPr>
          <p:nvPr/>
        </p:nvCxnSpPr>
        <p:spPr>
          <a:xfrm rot="16200000" flipV="1">
            <a:off x="5417921" y="2199395"/>
            <a:ext cx="653050" cy="272331"/>
          </a:xfrm>
          <a:prstGeom prst="bentConnector2">
            <a:avLst/>
          </a:prstGeom>
          <a:ln w="50800">
            <a:solidFill>
              <a:srgbClr val="CC66FF"/>
            </a:solidFill>
            <a:miter lim="400000"/>
            <a:tailEnd type="triangle"/>
          </a:ln>
        </p:spPr>
      </p:cxnSp>
      <p:sp>
        <p:nvSpPr>
          <p:cNvPr id="131" name="Shape 83"/>
          <p:cNvSpPr/>
          <p:nvPr/>
        </p:nvSpPr>
        <p:spPr>
          <a:xfrm>
            <a:off x="8314248" y="4439757"/>
            <a:ext cx="1737216" cy="0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9802629" y="2419721"/>
            <a:ext cx="497667" cy="488066"/>
          </a:xfrm>
          <a:prstGeom prst="flowChartConnector">
            <a:avLst/>
          </a:prstGeom>
          <a:solidFill>
            <a:srgbClr val="008F00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lang="th-TH" sz="2000" b="1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  <a:sym typeface="Gill Sans Light"/>
            </a:endParaRPr>
          </a:p>
        </p:txBody>
      </p:sp>
      <p:sp>
        <p:nvSpPr>
          <p:cNvPr id="132" name="Shape 83"/>
          <p:cNvSpPr/>
          <p:nvPr/>
        </p:nvSpPr>
        <p:spPr>
          <a:xfrm flipV="1">
            <a:off x="10051463" y="2848349"/>
            <a:ext cx="1" cy="1591408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33" name="Shape 83"/>
          <p:cNvSpPr/>
          <p:nvPr/>
        </p:nvSpPr>
        <p:spPr>
          <a:xfrm flipV="1">
            <a:off x="10300296" y="2662086"/>
            <a:ext cx="613994" cy="0"/>
          </a:xfrm>
          <a:prstGeom prst="line">
            <a:avLst/>
          </a:prstGeom>
          <a:ln w="508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3600">
                <a:latin typeface="+mn-lt"/>
                <a:ea typeface="+mn-ea"/>
                <a:cs typeface="+mn-cs"/>
                <a:sym typeface="Gill Sans Light"/>
              </a:defRPr>
            </a:pPr>
            <a:endParaRPr sz="20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8211" y="1289965"/>
            <a:ext cx="520289" cy="52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2228" y="1410522"/>
            <a:ext cx="515851" cy="51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59751" y="2191187"/>
            <a:ext cx="562743" cy="5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7632" y="4621021"/>
            <a:ext cx="604543" cy="60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6440" y="8107121"/>
            <a:ext cx="586879" cy="58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1195" y="7126519"/>
            <a:ext cx="573993" cy="57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7567" y="4638685"/>
            <a:ext cx="586879" cy="58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47119"/>
      </p:ext>
    </p:extLst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500"/>
                            </p:stCondLst>
                            <p:childTnLst>
                              <p:par>
                                <p:cTn id="1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00"/>
                            </p:stCondLst>
                            <p:childTnLst>
                              <p:par>
                                <p:cTn id="2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7000"/>
                            </p:stCondLst>
                            <p:childTnLst>
                              <p:par>
                                <p:cTn id="2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7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3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00"/>
                            </p:stCondLst>
                            <p:childTnLst>
                              <p:par>
                                <p:cTn id="2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0"/>
                            </p:stCondLst>
                            <p:childTnLst>
                              <p:par>
                                <p:cTn id="2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4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8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1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000"/>
                            </p:stCondLst>
                            <p:childTnLst>
                              <p:par>
                                <p:cTn id="2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8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8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4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8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5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1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repeatCount="indefinite" fill="hold" nodeType="click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repeatCount="indefinite" fill="hold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 advAuto="0"/>
      <p:bldP spid="91" grpId="0" animBg="1" advAuto="0"/>
      <p:bldP spid="2" grpId="0" animBg="1"/>
      <p:bldP spid="107" grpId="0" animBg="1" advAuto="0"/>
      <p:bldP spid="45" grpId="0" animBg="1" advAuto="0"/>
      <p:bldP spid="46" grpId="0" animBg="1" advAuto="0"/>
      <p:bldP spid="47" grpId="0" animBg="1" advAuto="0"/>
      <p:bldP spid="48" grpId="0" animBg="1" advAuto="0"/>
      <p:bldP spid="49" grpId="0" animBg="1" advAuto="0"/>
      <p:bldP spid="50" grpId="0" animBg="1" advAuto="0"/>
      <p:bldP spid="52" grpId="0" animBg="1" advAuto="0"/>
      <p:bldP spid="53" grpId="0" animBg="1" advAuto="0"/>
      <p:bldP spid="54" grpId="0" animBg="1" advAuto="0"/>
      <p:bldP spid="55" grpId="0" animBg="1" advAuto="0"/>
      <p:bldP spid="56" grpId="0" animBg="1" advAuto="0"/>
      <p:bldP spid="57" grpId="0" animBg="1" advAuto="0"/>
      <p:bldP spid="59" grpId="0" animBg="1" advAuto="0"/>
      <p:bldP spid="60" grpId="0" animBg="1" advAuto="0"/>
      <p:bldP spid="62" grpId="0" animBg="1" advAuto="0"/>
      <p:bldP spid="65" grpId="0" animBg="1" advAuto="0"/>
      <p:bldP spid="67" grpId="0" animBg="1" advAuto="0"/>
      <p:bldP spid="68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5" grpId="0" animBg="1" advAuto="0"/>
      <p:bldP spid="76" grpId="0" animBg="1" advAuto="0"/>
      <p:bldP spid="77" grpId="0" animBg="1"/>
      <p:bldP spid="78" grpId="0" animBg="1" advAuto="0"/>
      <p:bldP spid="80" grpId="0" animBg="1" advAuto="0"/>
      <p:bldP spid="81" grpId="0" animBg="1" advAuto="0"/>
      <p:bldP spid="82" grpId="0" animBg="1" advAuto="0"/>
      <p:bldP spid="83" grpId="0" animBg="1" advAuto="0"/>
      <p:bldP spid="84" grpId="0" animBg="1" advAuto="0"/>
      <p:bldP spid="86" grpId="0" animBg="1" advAuto="0"/>
      <p:bldP spid="87" grpId="0" animBg="1" advAuto="0"/>
      <p:bldP spid="88" grpId="0" animBg="1" advAuto="0"/>
      <p:bldP spid="89" grpId="0" animBg="1" advAuto="0"/>
      <p:bldP spid="90" grpId="0" animBg="1" advAuto="0"/>
      <p:bldP spid="94" grpId="0" animBg="1" advAuto="0"/>
      <p:bldP spid="98" grpId="0" animBg="1" advAuto="0"/>
      <p:bldP spid="99" grpId="0" animBg="1" advAuto="0"/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10" grpId="0" animBg="1" advAuto="0"/>
      <p:bldP spid="95" grpId="0" animBg="1"/>
      <p:bldP spid="108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69" grpId="0" animBg="1" advAuto="0"/>
      <p:bldP spid="74" grpId="0" animBg="1" advAuto="0"/>
      <p:bldP spid="63" grpId="0" animBg="1" advAuto="0"/>
      <p:bldP spid="123" grpId="0" animBg="1" advAuto="0"/>
      <p:bldP spid="124" grpId="0" animBg="1" advAuto="0"/>
      <p:bldP spid="131" grpId="0" animBg="1" advAuto="0"/>
      <p:bldP spid="3" grpId="0" animBg="1"/>
      <p:bldP spid="132" grpId="0" animBg="1" advAuto="0"/>
      <p:bldP spid="133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45111" y="1966914"/>
            <a:ext cx="6042271" cy="5120569"/>
            <a:chOff x="1245111" y="1942382"/>
            <a:chExt cx="6042271" cy="5120569"/>
          </a:xfrm>
          <a:solidFill>
            <a:srgbClr val="33CCFF">
              <a:alpha val="60000"/>
            </a:srgbClr>
          </a:solidFill>
        </p:grpSpPr>
        <p:sp>
          <p:nvSpPr>
            <p:cNvPr id="4" name="Oval 3"/>
            <p:cNvSpPr/>
            <p:nvPr/>
          </p:nvSpPr>
          <p:spPr>
            <a:xfrm>
              <a:off x="1245111" y="1942382"/>
              <a:ext cx="6042271" cy="5120569"/>
            </a:xfrm>
            <a:prstGeom prst="ellipse">
              <a:avLst/>
            </a:prstGeom>
            <a:solidFill>
              <a:srgbClr val="00FFFF">
                <a:alpha val="60000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1614" y="2636494"/>
              <a:ext cx="2472916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2. กลุ่มกลางทาง</a:t>
              </a:r>
            </a:p>
            <a:p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สถานีขนถ่ายมูลฝอย</a:t>
              </a:r>
              <a:endParaRPr lang="en-US" sz="28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45344" y="1942382"/>
            <a:ext cx="6206076" cy="5120569"/>
            <a:chOff x="5645344" y="1942382"/>
            <a:chExt cx="6206076" cy="5120569"/>
          </a:xfrm>
          <a:solidFill>
            <a:schemeClr val="accent1">
              <a:lumMod val="40000"/>
              <a:lumOff val="60000"/>
              <a:alpha val="95000"/>
            </a:schemeClr>
          </a:solidFill>
        </p:grpSpPr>
        <p:sp>
          <p:nvSpPr>
            <p:cNvPr id="5" name="Oval 4"/>
            <p:cNvSpPr/>
            <p:nvPr/>
          </p:nvSpPr>
          <p:spPr>
            <a:xfrm>
              <a:off x="5645344" y="1942382"/>
              <a:ext cx="6206076" cy="5120569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73957" y="2607227"/>
              <a:ext cx="2560284" cy="954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3. กลุ่มปลายทาง</a:t>
              </a:r>
            </a:p>
            <a:p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ศูนย์กำจัดมูลฝอย</a:t>
              </a:r>
              <a:endParaRPr lang="en-US" sz="28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51276" y="4615160"/>
            <a:ext cx="6349505" cy="4608512"/>
            <a:chOff x="3351276" y="4615160"/>
            <a:chExt cx="6349505" cy="4608512"/>
          </a:xfrm>
          <a:solidFill>
            <a:srgbClr val="66FF33">
              <a:alpha val="81000"/>
            </a:srgbClr>
          </a:solidFill>
        </p:grpSpPr>
        <p:sp>
          <p:nvSpPr>
            <p:cNvPr id="6" name="Oval 5"/>
            <p:cNvSpPr/>
            <p:nvPr/>
          </p:nvSpPr>
          <p:spPr>
            <a:xfrm>
              <a:off x="3351276" y="4615160"/>
              <a:ext cx="6349505" cy="4608512"/>
            </a:xfrm>
            <a:prstGeom prst="ellips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0238" y="6929497"/>
              <a:ext cx="2081493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1. กลุ่มต้นทาง</a:t>
              </a:r>
              <a:endParaRPr lang="en-US" sz="2800" b="1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  <a:p>
              <a:r>
                <a:rPr lang="th-TH" sz="2800" b="1" dirty="0">
                  <a:latin typeface="TH Niramit AS" panose="02000506000000020004" pitchFamily="2" charset="-34"/>
                  <a:cs typeface="TH Niramit AS" panose="02000506000000020004" pitchFamily="2" charset="-34"/>
                </a:rPr>
                <a:t>เทศบาลต่าง ๆ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2551" y="723528"/>
            <a:ext cx="12186954" cy="8909790"/>
            <a:chOff x="432551" y="723528"/>
            <a:chExt cx="12186954" cy="8909790"/>
          </a:xfrm>
        </p:grpSpPr>
        <p:sp>
          <p:nvSpPr>
            <p:cNvPr id="7" name="Oval 6"/>
            <p:cNvSpPr/>
            <p:nvPr/>
          </p:nvSpPr>
          <p:spPr>
            <a:xfrm>
              <a:off x="432551" y="723528"/>
              <a:ext cx="12186954" cy="8909790"/>
            </a:xfrm>
            <a:prstGeom prst="ellipse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41887" y="723528"/>
              <a:ext cx="4885049" cy="138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4. กลุ่มควบคุมและสนับสนุน</a:t>
              </a:r>
            </a:p>
            <a:p>
              <a:pPr algn="ctr"/>
              <a:r>
                <a:rPr lang="th-TH" sz="2800" b="1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คณะทำงานจาก</a:t>
              </a:r>
            </a:p>
            <a:p>
              <a:pPr algn="ctr"/>
              <a:r>
                <a:rPr lang="th-TH" sz="2800" b="1" dirty="0">
                  <a:solidFill>
                    <a:schemeClr val="tx1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หน่วยงานราชการ และสถานศึกษาในพื้นที่</a:t>
              </a:r>
              <a:endParaRPr lang="en-US" sz="2800" b="1" dirty="0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84468" y="5485371"/>
            <a:ext cx="2865549" cy="2557174"/>
            <a:chOff x="6884468" y="5485371"/>
            <a:chExt cx="2865549" cy="2557174"/>
          </a:xfrm>
        </p:grpSpPr>
        <p:sp>
          <p:nvSpPr>
            <p:cNvPr id="15" name="Curved Left Arrow 14"/>
            <p:cNvSpPr/>
            <p:nvPr/>
          </p:nvSpPr>
          <p:spPr>
            <a:xfrm rot="1757925">
              <a:off x="9033137" y="5485371"/>
              <a:ext cx="716880" cy="2557174"/>
            </a:xfrm>
            <a:prstGeom prst="curvedLeftArrow">
              <a:avLst/>
            </a:prstGeom>
            <a:solidFill>
              <a:srgbClr val="00CC66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84468" y="5696823"/>
              <a:ext cx="2662696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0066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กองทุนส่งเสริม</a:t>
              </a:r>
            </a:p>
            <a:p>
              <a:pPr algn="ctr"/>
              <a:r>
                <a:rPr lang="th-TH" sz="2800" b="1" dirty="0">
                  <a:solidFill>
                    <a:srgbClr val="0066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การคัดแยกมูลฝอย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65327" y="3814959"/>
            <a:ext cx="3968294" cy="4009987"/>
            <a:chOff x="1465327" y="3814959"/>
            <a:chExt cx="3968294" cy="4009987"/>
          </a:xfrm>
        </p:grpSpPr>
        <p:sp>
          <p:nvSpPr>
            <p:cNvPr id="12" name="Curved Left Arrow 11"/>
            <p:cNvSpPr/>
            <p:nvPr/>
          </p:nvSpPr>
          <p:spPr>
            <a:xfrm rot="8124935">
              <a:off x="3178316" y="5477165"/>
              <a:ext cx="679513" cy="2347781"/>
            </a:xfrm>
            <a:prstGeom prst="curvedLef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65327" y="3814959"/>
              <a:ext cx="3968294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บริหารจัดการมูลฝอยเหมาะสม</a:t>
              </a:r>
            </a:p>
            <a:p>
              <a:pPr algn="ctr"/>
              <a:r>
                <a:rPr lang="th-TH" sz="2800" b="1" dirty="0">
                  <a:solidFill>
                    <a:srgbClr val="FF00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ตามประเภทที่คัดแยกมา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31796" y="7800187"/>
            <a:ext cx="4512754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3</a:t>
            </a:r>
            <a:r>
              <a:rPr lang="en-US" sz="2800" b="1" dirty="0" err="1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Rs</a:t>
            </a:r>
            <a:r>
              <a:rPr lang="en-US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+ </a:t>
            </a:r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คัดแยกมูลฝอยก่อนทิ้ง</a:t>
            </a:r>
          </a:p>
          <a:p>
            <a:pPr algn="ctr"/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และรวบรวมไปสถานีขนถ่ายมูลฝอย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15816" y="3767272"/>
            <a:ext cx="3325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กำจัดและผลิตพลังงาน</a:t>
            </a:r>
          </a:p>
          <a:p>
            <a:pPr algn="ctr"/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จากมูลฝอย(เตาเผา)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93951" y="5696823"/>
            <a:ext cx="2063700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66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ค่ากำจัดมูลฝอย</a:t>
            </a:r>
          </a:p>
          <a:p>
            <a:pPr algn="ctr"/>
            <a:r>
              <a:rPr lang="th-TH" sz="2800" b="1" dirty="0">
                <a:solidFill>
                  <a:srgbClr val="0066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ลดลง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160901" y="2779640"/>
            <a:ext cx="2662696" cy="1970334"/>
            <a:chOff x="5160901" y="2779640"/>
            <a:chExt cx="2662696" cy="1970334"/>
          </a:xfrm>
        </p:grpSpPr>
        <p:sp>
          <p:nvSpPr>
            <p:cNvPr id="13" name="Curved Left Arrow 12"/>
            <p:cNvSpPr/>
            <p:nvPr/>
          </p:nvSpPr>
          <p:spPr>
            <a:xfrm rot="16200000">
              <a:off x="6136359" y="1859493"/>
              <a:ext cx="716880" cy="2557174"/>
            </a:xfrm>
            <a:prstGeom prst="curvedLef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H Niramit AS" panose="02000506000000020004" pitchFamily="2" charset="-34"/>
                <a:cs typeface="TH Niramit AS" panose="02000506000000020004" pitchFamily="2" charset="-34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60901" y="3364979"/>
              <a:ext cx="2662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rgbClr val="0066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มูลฝอยที่ส่งไปกำจัด</a:t>
              </a:r>
            </a:p>
            <a:p>
              <a:pPr marL="360000" indent="-180000">
                <a:buAutoNum type="arabicPeriod"/>
              </a:pPr>
              <a:r>
                <a:rPr lang="th-TH" sz="2800" b="1" dirty="0">
                  <a:solidFill>
                    <a:srgbClr val="0066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ไม่ได้คัดแยก   </a:t>
              </a:r>
              <a:r>
                <a:rPr lang="th-TH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.</a:t>
              </a:r>
            </a:p>
            <a:p>
              <a:pPr marL="360000" indent="-180000">
                <a:buAutoNum type="arabicPeriod"/>
              </a:pPr>
              <a:r>
                <a:rPr lang="th-TH" sz="2800" b="1" dirty="0">
                  <a:solidFill>
                    <a:srgbClr val="0066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เผาไหม้ได้      </a:t>
              </a:r>
              <a:r>
                <a:rPr lang="th-TH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.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8625461" y="920504"/>
            <a:ext cx="2662696" cy="954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กรอบควบคุม</a:t>
            </a:r>
          </a:p>
          <a:p>
            <a:pPr algn="ctr"/>
            <a:r>
              <a:rPr lang="th-TH" sz="2800" b="1" dirty="0">
                <a:solidFill>
                  <a:srgbClr val="FF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การทำงาน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0300" y="30777"/>
            <a:ext cx="130250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rtl="0" latinLnBrk="1" hangingPunct="0"/>
            <a:r>
              <a:rPr lang="th-TH" sz="3600" b="1" dirty="0">
                <a:solidFill>
                  <a:srgbClr val="0066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แผนบริหารจัดการมูลฝอยร่วมกับ </a:t>
            </a:r>
            <a:r>
              <a:rPr lang="th-TH" sz="3600" b="1" dirty="0" err="1">
                <a:solidFill>
                  <a:srgbClr val="0066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อปท</a:t>
            </a:r>
            <a:r>
              <a:rPr lang="th-TH" sz="3600" b="1" dirty="0">
                <a:solidFill>
                  <a:srgbClr val="0066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.ต่างๆ ในอนาคต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394981"/>
              </p:ext>
            </p:extLst>
          </p:nvPr>
        </p:nvGraphicFramePr>
        <p:xfrm>
          <a:off x="-20300" y="7376160"/>
          <a:ext cx="4596363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ที่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ประเภทมูลฝอย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การบริหารจัดการ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นำกลับวัสดุได้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รับซื้อ</a:t>
                      </a:r>
                      <a:r>
                        <a:rPr lang="th-TH" sz="2000" b="1" baseline="0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แปรรูปในพื้นที่ ส่งขาย</a:t>
                      </a:r>
                      <a:endParaRPr lang="th-TH" sz="2000" b="1" dirty="0">
                        <a:solidFill>
                          <a:srgbClr val="3366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เผาไหม้ได้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รับซื้อ</a:t>
                      </a:r>
                      <a:r>
                        <a:rPr lang="en-US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แปรรูปในพื้นที่</a:t>
                      </a:r>
                      <a:r>
                        <a:rPr lang="en-US" sz="2000" b="1" baseline="0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2000" b="1" baseline="0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ส่งขาย</a:t>
                      </a:r>
                      <a:endParaRPr lang="th-TH" sz="2000" b="1" dirty="0">
                        <a:solidFill>
                          <a:srgbClr val="3366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3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อันตราย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84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บริการเก็บรวบรวม</a:t>
                      </a:r>
                      <a:r>
                        <a:rPr lang="th-TH" sz="2000" b="1" baseline="0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ส่งกำจัด</a:t>
                      </a:r>
                      <a:endParaRPr lang="th-TH" sz="2000" b="1" dirty="0">
                        <a:solidFill>
                          <a:srgbClr val="3366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4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อินทรีย์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บริการกำจัด </a:t>
                      </a:r>
                      <a:r>
                        <a:rPr lang="th-TH" sz="2000" b="1" baseline="0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ผลิตพลังงาน ในพื้นที่</a:t>
                      </a:r>
                      <a:endParaRPr lang="th-TH" sz="2000" b="1" dirty="0">
                        <a:solidFill>
                          <a:srgbClr val="336600"/>
                        </a:solidFill>
                        <a:latin typeface="TH Niramit AS" panose="02000506000000020004" pitchFamily="2" charset="-34"/>
                        <a:cs typeface="TH Niramit AS" panose="02000506000000020004" pitchFamily="2" charset="-34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ไม่ได้คัดแยก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บริการขนถ่าย</a:t>
                      </a:r>
                      <a:r>
                        <a:rPr lang="th-TH" sz="2000" b="1" baseline="0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 </a:t>
                      </a:r>
                      <a:r>
                        <a:rPr lang="th-TH" sz="2000" b="1" dirty="0">
                          <a:solidFill>
                            <a:srgbClr val="336600"/>
                          </a:solidFill>
                          <a:latin typeface="TH Niramit AS" panose="02000506000000020004" pitchFamily="2" charset="-34"/>
                          <a:cs typeface="TH Niramit AS" panose="02000506000000020004" pitchFamily="2" charset="-34"/>
                        </a:rPr>
                        <a:t>ส่งกำจัด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flipH="1">
            <a:off x="432551" y="4615160"/>
            <a:ext cx="2253425" cy="2709912"/>
          </a:xfrm>
          <a:prstGeom prst="straightConnector1">
            <a:avLst/>
          </a:prstGeom>
          <a:noFill/>
          <a:ln w="50800" cap="flat">
            <a:solidFill>
              <a:srgbClr val="0000FF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9" name="Group 38"/>
          <p:cNvGrpSpPr/>
          <p:nvPr/>
        </p:nvGrpSpPr>
        <p:grpSpPr>
          <a:xfrm>
            <a:off x="1677864" y="8912344"/>
            <a:ext cx="8022915" cy="719684"/>
            <a:chOff x="1677864" y="8912344"/>
            <a:chExt cx="8350276" cy="719684"/>
          </a:xfrm>
        </p:grpSpPr>
        <p:sp>
          <p:nvSpPr>
            <p:cNvPr id="28" name="Flowchart: Process 27"/>
            <p:cNvSpPr/>
            <p:nvPr/>
          </p:nvSpPr>
          <p:spPr>
            <a:xfrm>
              <a:off x="1677864" y="8912344"/>
              <a:ext cx="3024796" cy="449807"/>
            </a:xfrm>
            <a:prstGeom prst="flowChartProcess">
              <a:avLst/>
            </a:prstGeom>
            <a:solidFill>
              <a:srgbClr val="66FF33">
                <a:alpha val="23000"/>
              </a:srgbClr>
            </a:solidFill>
            <a:ln w="12700" cap="flat">
              <a:solidFill>
                <a:srgbClr val="FF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8" name="Shape 321"/>
            <p:cNvSpPr/>
            <p:nvPr/>
          </p:nvSpPr>
          <p:spPr>
            <a:xfrm rot="16200000">
              <a:off x="7045442" y="6649330"/>
              <a:ext cx="481421" cy="548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extrusionOk="0">
                  <a:moveTo>
                    <a:pt x="7648" y="21600"/>
                  </a:moveTo>
                  <a:cubicBezTo>
                    <a:pt x="2105" y="19641"/>
                    <a:pt x="-786" y="16276"/>
                    <a:pt x="186" y="12904"/>
                  </a:cubicBezTo>
                  <a:cubicBezTo>
                    <a:pt x="941" y="10286"/>
                    <a:pt x="3771" y="8083"/>
                    <a:pt x="6937" y="6159"/>
                  </a:cubicBezTo>
                  <a:cubicBezTo>
                    <a:pt x="10816" y="3802"/>
                    <a:pt x="15454" y="1716"/>
                    <a:pt x="20814" y="0"/>
                  </a:cubicBezTo>
                </a:path>
              </a:pathLst>
            </a:custGeom>
            <a:ln w="63500">
              <a:solidFill>
                <a:srgbClr val="006600"/>
              </a:solidFill>
              <a:headEnd type="oval"/>
              <a:tailEnd type="triangle"/>
            </a:ln>
            <a:effectLst>
              <a:outerShdw blurRad="190500" dist="8455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 sz="3600" b="1">
                  <a:solidFill>
                    <a:srgbClr val="FFFFFF"/>
                  </a:solidFill>
                  <a:latin typeface="Cordia New"/>
                  <a:ea typeface="Cordia New"/>
                  <a:cs typeface="Cordia New"/>
                  <a:sym typeface="Cordia New"/>
                </a:defRPr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202031" y="3590677"/>
            <a:ext cx="4802769" cy="6162923"/>
            <a:chOff x="8202031" y="3590677"/>
            <a:chExt cx="4802769" cy="6162923"/>
          </a:xfrm>
        </p:grpSpPr>
        <p:sp>
          <p:nvSpPr>
            <p:cNvPr id="33" name="Flowchart: Process 32"/>
            <p:cNvSpPr/>
            <p:nvPr/>
          </p:nvSpPr>
          <p:spPr>
            <a:xfrm>
              <a:off x="8202031" y="3590677"/>
              <a:ext cx="3417317" cy="1307299"/>
            </a:xfrm>
            <a:prstGeom prst="flowChartProcess">
              <a:avLst/>
            </a:prstGeom>
            <a:solidFill>
              <a:srgbClr val="66FF33">
                <a:alpha val="22745"/>
              </a:srgbClr>
            </a:solidFill>
            <a:ln w="12700" cap="flat">
              <a:solidFill>
                <a:srgbClr val="FF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th-TH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endParaRPr>
            </a:p>
          </p:txBody>
        </p:sp>
        <p:sp>
          <p:nvSpPr>
            <p:cNvPr id="37" name="Shape 321"/>
            <p:cNvSpPr/>
            <p:nvPr/>
          </p:nvSpPr>
          <p:spPr>
            <a:xfrm rot="20695187" flipH="1">
              <a:off x="11628770" y="4445015"/>
              <a:ext cx="1040658" cy="4581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extrusionOk="0">
                  <a:moveTo>
                    <a:pt x="7648" y="21600"/>
                  </a:moveTo>
                  <a:cubicBezTo>
                    <a:pt x="2105" y="19641"/>
                    <a:pt x="-786" y="16276"/>
                    <a:pt x="186" y="12904"/>
                  </a:cubicBezTo>
                  <a:cubicBezTo>
                    <a:pt x="941" y="10286"/>
                    <a:pt x="3771" y="8083"/>
                    <a:pt x="6937" y="6159"/>
                  </a:cubicBezTo>
                  <a:cubicBezTo>
                    <a:pt x="10816" y="3802"/>
                    <a:pt x="15454" y="1716"/>
                    <a:pt x="20814" y="0"/>
                  </a:cubicBezTo>
                </a:path>
              </a:pathLst>
            </a:custGeom>
            <a:ln w="63500">
              <a:solidFill>
                <a:srgbClr val="006600"/>
              </a:solidFill>
              <a:headEnd type="oval"/>
              <a:tailEnd type="triangle"/>
            </a:ln>
            <a:effectLst>
              <a:outerShdw blurRad="190500" dist="8455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 sz="3600" b="1">
                  <a:solidFill>
                    <a:srgbClr val="FFFFFF"/>
                  </a:solidFill>
                  <a:latin typeface="Cordia New"/>
                  <a:ea typeface="Cordia New"/>
                  <a:cs typeface="Cordia New"/>
                  <a:sym typeface="Cordia New"/>
                </a:defRPr>
              </a:pPr>
              <a:endParaRPr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700781" y="8912344"/>
              <a:ext cx="3304019" cy="841256"/>
            </a:xfrm>
            <a:prstGeom prst="rect">
              <a:avLst/>
            </a:prstGeom>
            <a:solidFill>
              <a:srgbClr val="66FF33">
                <a:alpha val="15000"/>
              </a:srgbClr>
            </a:solidFill>
            <a:ln w="12700" cap="flat">
              <a:solidFill>
                <a:srgbClr val="FF000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lvl1pPr marL="0" marR="0" indent="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6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</a:defRPr>
              </a:lvl1pPr>
            </a:lstStyle>
            <a:p>
              <a:r>
                <a:rPr lang="th-TH" sz="2400" b="1" dirty="0">
                  <a:solidFill>
                    <a:srgbClr val="0066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จำเป็นต้องมีการนโยบาย</a:t>
              </a:r>
            </a:p>
            <a:p>
              <a:r>
                <a:rPr lang="th-TH" sz="2400" b="1" dirty="0">
                  <a:solidFill>
                    <a:srgbClr val="006600"/>
                  </a:solidFill>
                  <a:latin typeface="TH Niramit AS" panose="02000506000000020004" pitchFamily="2" charset="-34"/>
                  <a:cs typeface="TH Niramit AS" panose="02000506000000020004" pitchFamily="2" charset="-34"/>
                </a:rPr>
                <a:t>การรับซื้อไฟฟ้า จากรัฐบาล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38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7" grpId="0"/>
      <p:bldP spid="4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-20300" y="30777"/>
            <a:ext cx="130250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th-TH" sz="3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ประเมินรูปแบบอัตราความสำเร็จของการรณรงค์คัดแยกมูลฝอยก่อนทิ้ง</a:t>
            </a:r>
          </a:p>
        </p:txBody>
      </p:sp>
      <p:pic>
        <p:nvPicPr>
          <p:cNvPr id="28" name="Picture 2" descr="C:\Users\oryzii Aty\Desktop\capture-20171019-0122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0" y="1420416"/>
            <a:ext cx="13040549" cy="73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102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ropbox\ป้าย\รูปป้าย\BTISWD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92" y="556320"/>
            <a:ext cx="6480720" cy="65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5976" y="7512610"/>
            <a:ext cx="7920880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th-TH" sz="3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ขอบคุณที่ให้ความสนใจ</a:t>
            </a:r>
          </a:p>
          <a:p>
            <a:pPr rtl="0" latinLnBrk="1" hangingPunct="0"/>
            <a:r>
              <a:rPr lang="th-TH" sz="3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สำหรับผู้ที่ต้องการข้อมูลเพิ่มเติม</a:t>
            </a:r>
          </a:p>
          <a:p>
            <a:pPr rtl="0" latinLnBrk="1" hangingPunct="0"/>
            <a:r>
              <a:rPr lang="th-TH" sz="3600" b="1" dirty="0">
                <a:solidFill>
                  <a:srgbClr val="00000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เชิญถามได้ครับ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8518624" y="478795"/>
            <a:ext cx="3862607" cy="553998"/>
          </a:xfrm>
          <a:prstGeom prst="rect">
            <a:avLst/>
          </a:prstGeom>
          <a:ln w="12700">
            <a:miter lim="400000"/>
          </a:ln>
          <a:effectLst>
            <a:outerShdw blurRad="38100" dist="81650" dir="825685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baseline="-21428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36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การขนถ่าย</a:t>
            </a:r>
            <a:r>
              <a:rPr lang="th-TH" sz="36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endParaRPr sz="36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JUNKI-1-32-font-b-Garbage-b-font-font-b-Trucks-b-font-Clean-Car-Traile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20" y="608603"/>
            <a:ext cx="3874380" cy="352147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50" name="Picture 2" descr="C:\Users\User\Dropbox\PPT\IMG_22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1575"/>
            <a:ext cx="13004800" cy="53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Shape 143"/>
          <p:cNvSpPr/>
          <p:nvPr/>
        </p:nvSpPr>
        <p:spPr>
          <a:xfrm>
            <a:off x="9166696" y="95550"/>
            <a:ext cx="3691492" cy="96517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สถานี</a:t>
            </a:r>
            <a:r>
              <a:rPr sz="2400" b="1" dirty="0" err="1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ขนถ่าย</a:t>
            </a:r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  <a:endParaRPr sz="24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10" name="Group 152"/>
          <p:cNvGrpSpPr/>
          <p:nvPr/>
        </p:nvGrpSpPr>
        <p:grpSpPr>
          <a:xfrm>
            <a:off x="-28716" y="0"/>
            <a:ext cx="5667020" cy="4444752"/>
            <a:chOff x="-101600" y="-101600"/>
            <a:chExt cx="9173654" cy="7061214"/>
          </a:xfrm>
        </p:grpSpPr>
        <p:pic>
          <p:nvPicPr>
            <p:cNvPr id="11" name="image12-enhanced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957755" cy="67183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" name="Picture 11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600" y="-101600"/>
              <a:ext cx="9173655" cy="7061215"/>
            </a:xfrm>
            <a:prstGeom prst="rect">
              <a:avLst/>
            </a:prstGeom>
            <a:effectLst/>
          </p:spPr>
        </p:pic>
      </p:grpSp>
      <p:sp>
        <p:nvSpPr>
          <p:cNvPr id="13" name="Shape 143"/>
          <p:cNvSpPr/>
          <p:nvPr/>
        </p:nvSpPr>
        <p:spPr>
          <a:xfrm>
            <a:off x="8275214" y="4732784"/>
            <a:ext cx="4555588" cy="96517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สถานีขนถ่ายมูลฝอย ต.ท่าวัง</a:t>
            </a:r>
            <a:r>
              <a:rPr lang="th-TH" sz="2400" b="1" dirty="0" err="1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พร้าว</a:t>
            </a:r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อ.สันป่าตอง</a:t>
            </a:r>
          </a:p>
          <a:p>
            <a:pPr algn="l">
              <a:lnSpc>
                <a:spcPct val="80000"/>
              </a:lnSpc>
            </a:pPr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300 ตัน/วัน</a:t>
            </a:r>
            <a:endParaRPr sz="24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7" name="Shape 121"/>
          <p:cNvSpPr/>
          <p:nvPr/>
        </p:nvSpPr>
        <p:spPr>
          <a:xfrm>
            <a:off x="5855028" y="856939"/>
            <a:ext cx="3887032" cy="81277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algn="l">
              <a:lnSpc>
                <a:spcPct val="80000"/>
              </a:lnSpc>
            </a:pPr>
            <a:r>
              <a:rPr lang="th-TH"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เทศบาลนครเชียงใหม่ (ประตูหายยา) </a:t>
            </a:r>
          </a:p>
          <a:p>
            <a:pPr algn="l">
              <a:lnSpc>
                <a:spcPct val="80000"/>
              </a:lnSpc>
            </a:pPr>
            <a:r>
              <a:rPr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300  </a:t>
            </a:r>
            <a:r>
              <a:rPr sz="2400" b="1" dirty="0" err="1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ตัน</a:t>
            </a:r>
            <a:r>
              <a:rPr sz="2400" b="1" dirty="0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/</a:t>
            </a:r>
            <a:r>
              <a:rPr sz="2400" b="1" dirty="0" err="1">
                <a:solidFill>
                  <a:srgbClr val="0000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วัน</a:t>
            </a:r>
            <a:endParaRPr sz="2400" b="1" dirty="0">
              <a:solidFill>
                <a:srgbClr val="0000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0" y="241170"/>
            <a:ext cx="13004800" cy="876403"/>
          </a:xfrm>
          <a:prstGeom prst="rect">
            <a:avLst/>
          </a:prstGeom>
          <a:gradFill>
            <a:gsLst>
              <a:gs pos="0">
                <a:srgbClr val="FFFFFF">
                  <a:alpha val="88000"/>
                </a:srgbClr>
              </a:gs>
              <a:gs pos="100000">
                <a:srgbClr val="FFFFFF">
                  <a:alpha val="2500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 Light"/>
              </a:defRPr>
            </a:pPr>
            <a:endParaRPr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grpSp>
        <p:nvGrpSpPr>
          <p:cNvPr id="158" name="Group 158" descr="DSC00418"/>
          <p:cNvGrpSpPr/>
          <p:nvPr/>
        </p:nvGrpSpPr>
        <p:grpSpPr>
          <a:xfrm>
            <a:off x="4317985" y="2438383"/>
            <a:ext cx="8534459" cy="6895123"/>
            <a:chOff x="-152400" y="-101599"/>
            <a:chExt cx="8534457" cy="6895121"/>
          </a:xfrm>
        </p:grpSpPr>
        <p:pic>
          <p:nvPicPr>
            <p:cNvPr id="157" name="image13-filtered.jpeg" descr="DSC0041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29658" cy="64760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6" name="Picture 15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" y="-101600"/>
              <a:ext cx="8534458" cy="6895123"/>
            </a:xfrm>
            <a:prstGeom prst="rect">
              <a:avLst/>
            </a:prstGeom>
            <a:effectLst/>
          </p:spPr>
        </p:pic>
      </p:grpSp>
      <p:sp>
        <p:nvSpPr>
          <p:cNvPr id="159" name="Shape 159"/>
          <p:cNvSpPr/>
          <p:nvPr/>
        </p:nvSpPr>
        <p:spPr>
          <a:xfrm>
            <a:off x="-1" y="330166"/>
            <a:ext cx="10209543" cy="812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การขน</a:t>
            </a:r>
            <a:r>
              <a:rPr lang="th-TH" sz="3600" b="1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ส่งมูลฝอย</a:t>
            </a:r>
            <a:r>
              <a:rPr sz="3600" b="1" dirty="0" err="1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จาก</a:t>
            </a:r>
            <a:r>
              <a:rPr lang="th-TH" sz="3600" b="1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สถานี</a:t>
            </a:r>
            <a:r>
              <a:rPr sz="3600" b="1" dirty="0" err="1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ขนถ่ายมายัง</a:t>
            </a:r>
            <a:r>
              <a:rPr sz="3600" b="1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lang="th-TH" sz="3600" b="1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ศูนย์กำจัดมูลฝอยฯ</a:t>
            </a:r>
            <a:endParaRPr sz="3600" b="1" dirty="0">
              <a:solidFill>
                <a:srgbClr val="3366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-1" y="2266980"/>
            <a:ext cx="4165585" cy="812807"/>
          </a:xfrm>
          <a:prstGeom prst="rect">
            <a:avLst/>
          </a:prstGeom>
          <a:solidFill>
            <a:srgbClr val="4F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3600" baseline="-41666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ปิดคลุมผ้าใบอย่างมิดชิด</a:t>
            </a:r>
            <a:endParaRPr sz="28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4115051" y="2822889"/>
            <a:ext cx="2817939" cy="1481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454" y="1562"/>
                </a:lnTo>
                <a:lnTo>
                  <a:pt x="21600" y="21600"/>
                </a:lnTo>
              </a:path>
            </a:pathLst>
          </a:custGeom>
          <a:ln w="76200">
            <a:solidFill>
              <a:srgbClr val="00FA92"/>
            </a:solidFill>
            <a:tailEnd type="triangle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0" y="8128022"/>
            <a:ext cx="3962382" cy="1320810"/>
          </a:xfrm>
          <a:prstGeom prst="rect">
            <a:avLst/>
          </a:prstGeom>
          <a:solidFill>
            <a:srgbClr val="4F8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defRPr sz="3600" baseline="-41666">
                <a:solidFill>
                  <a:srgbClr val="FFFFFF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มีระบบกักเก็บน้ำชะ</a:t>
            </a:r>
            <a:r>
              <a:rPr lang="th-TH" sz="28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มูลฝอย</a:t>
            </a:r>
          </a:p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ป้องกัน</a:t>
            </a:r>
            <a:r>
              <a:rPr lang="th-TH" sz="2800" b="1" baseline="0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น้ำชะมูลฝอย</a:t>
            </a:r>
            <a:r>
              <a:rPr sz="2800" b="1" baseline="0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การหกเรี่ยราด</a:t>
            </a:r>
            <a:endParaRPr sz="2800" b="1" baseline="0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63" name="Shape 163"/>
          <p:cNvSpPr/>
          <p:nvPr/>
        </p:nvSpPr>
        <p:spPr>
          <a:xfrm>
            <a:off x="3967796" y="6977648"/>
            <a:ext cx="2749487" cy="1834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5" y="18268"/>
                </a:lnTo>
                <a:lnTo>
                  <a:pt x="21600" y="0"/>
                </a:lnTo>
              </a:path>
            </a:pathLst>
          </a:custGeom>
          <a:ln w="76200">
            <a:solidFill>
              <a:srgbClr val="00FA92"/>
            </a:solidFill>
            <a:tailEnd type="triangle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 b="1">
                <a:solidFill>
                  <a:srgbClr val="FFFFFF"/>
                </a:solidFill>
                <a:latin typeface="Cordia New"/>
                <a:ea typeface="Cordia New"/>
                <a:cs typeface="Cordia New"/>
                <a:sym typeface="Cordia New"/>
              </a:defRPr>
            </a:pPr>
            <a:endParaRPr sz="2800" b="1"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4317985" y="1760566"/>
            <a:ext cx="8534460" cy="64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400" baseline="-29411">
                <a:solidFill>
                  <a:srgbClr val="FF6E00"/>
                </a:solidFill>
              </a:defRPr>
            </a:lvl1pPr>
          </a:lstStyle>
          <a:p>
            <a:pPr lvl="0">
              <a:defRPr sz="1800" baseline="0">
                <a:solidFill>
                  <a:srgbClr val="000000"/>
                </a:solidFill>
              </a:defRPr>
            </a:pPr>
            <a:r>
              <a:rPr sz="2800" b="1" baseline="0" dirty="0" err="1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ระยะขนส่งจากเชียงใหม่</a:t>
            </a:r>
            <a:r>
              <a:rPr sz="2800" b="1" baseline="0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115 </a:t>
            </a:r>
            <a:r>
              <a:rPr sz="2800" b="1" baseline="0" dirty="0" err="1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กม</a:t>
            </a:r>
            <a:r>
              <a:rPr sz="2800" b="1" baseline="0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. </a:t>
            </a:r>
            <a:r>
              <a:rPr sz="2800" b="1" baseline="0" dirty="0" err="1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เวลาเดินทาง</a:t>
            </a:r>
            <a:r>
              <a:rPr sz="2800" b="1" baseline="0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lang="th-TH" sz="2800" b="1" baseline="0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2-3</a:t>
            </a:r>
            <a:r>
              <a:rPr sz="2800" b="1" baseline="0" dirty="0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</a:t>
            </a:r>
            <a:r>
              <a:rPr sz="2800" b="1" baseline="0" dirty="0" err="1">
                <a:solidFill>
                  <a:srgbClr val="336600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ชั่วโมง</a:t>
            </a:r>
            <a:endParaRPr sz="2800" b="1" baseline="0" dirty="0">
              <a:solidFill>
                <a:srgbClr val="336600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3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1" fill="hold" grpId="4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5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8" presetClass="entr" presetSubtype="6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7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8" presetClass="entr" presetSubtype="3" fill="hold" grpId="8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8" grpId="3" animBg="1" advAuto="0"/>
      <p:bldP spid="159" grpId="2" animBg="1" advAuto="0"/>
      <p:bldP spid="160" grpId="5" animBg="1" advAuto="0"/>
      <p:bldP spid="161" grpId="6" animBg="1" advAuto="0"/>
      <p:bldP spid="162" grpId="7" animBg="1" advAuto="0"/>
      <p:bldP spid="163" grpId="8" animBg="1" advAuto="0"/>
      <p:bldP spid="164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381720" y="930907"/>
            <a:ext cx="3699731" cy="470898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เครื่องจักร</a:t>
            </a:r>
            <a:r>
              <a:rPr lang="th-TH" sz="3600" b="1" dirty="0">
                <a:solidFill>
                  <a:srgbClr val="FFFFFF"/>
                </a:solidFill>
                <a:latin typeface="TH Niramit AS" panose="02000506000000020004" pitchFamily="2" charset="-34"/>
                <a:ea typeface="Tahoma" panose="020B0604030504040204" pitchFamily="34" charset="0"/>
                <a:cs typeface="TH Niramit AS" panose="02000506000000020004" pitchFamily="2" charset="-34"/>
              </a:rPr>
              <a:t> ที่ใช้ในโครงการ</a:t>
            </a:r>
            <a:endParaRPr sz="3600" b="1" dirty="0">
              <a:solidFill>
                <a:srgbClr val="FFFFFF"/>
              </a:solidFill>
              <a:latin typeface="TH Niramit AS" panose="02000506000000020004" pitchFamily="2" charset="-34"/>
              <a:ea typeface="Tahoma" panose="020B0604030504040204" pitchFamily="34" charset="0"/>
              <a:cs typeface="TH Niramit AS" panose="02000506000000020004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6" y="6894569"/>
            <a:ext cx="6217631" cy="2819143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4" name="Picture 2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8" y="4933475"/>
            <a:ext cx="5156193" cy="3994144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5" name="Picture 2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6" y="677213"/>
            <a:ext cx="5013506" cy="2968172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6" name="Picture 2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35" y="397669"/>
            <a:ext cx="6683513" cy="255575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7" name="Picture 2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90" y="3337578"/>
            <a:ext cx="6578603" cy="3177062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218" name="Picture 2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2" y="2629467"/>
            <a:ext cx="6947698" cy="1244605"/>
          </a:xfrm>
          <a:prstGeom prst="rect">
            <a:avLst/>
          </a:prstGeom>
        </p:spPr>
      </p:pic>
      <p:pic>
        <p:nvPicPr>
          <p:cNvPr id="219" name="Picture 21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711" y="8514349"/>
            <a:ext cx="6217631" cy="1181064"/>
          </a:xfrm>
          <a:prstGeom prst="rect">
            <a:avLst/>
          </a:prstGeom>
        </p:spPr>
      </p:pic>
      <p:pic>
        <p:nvPicPr>
          <p:cNvPr id="220" name="Picture 219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90" y="-245898"/>
            <a:ext cx="7264403" cy="1181064"/>
          </a:xfrm>
          <a:prstGeom prst="rect">
            <a:avLst/>
          </a:prstGeom>
        </p:spPr>
      </p:pic>
      <p:pic>
        <p:nvPicPr>
          <p:cNvPr id="221" name="Picture 220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89" y="6137128"/>
            <a:ext cx="7366004" cy="1244606"/>
          </a:xfrm>
          <a:prstGeom prst="rect">
            <a:avLst/>
          </a:prstGeom>
        </p:spPr>
      </p:pic>
      <p:pic>
        <p:nvPicPr>
          <p:cNvPr id="222" name="Picture 22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8" y="3299401"/>
            <a:ext cx="4909242" cy="1638264"/>
          </a:xfrm>
          <a:prstGeom prst="rect">
            <a:avLst/>
          </a:prstGeom>
        </p:spPr>
      </p:pic>
      <p:pic>
        <p:nvPicPr>
          <p:cNvPr id="223" name="Picture 22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4260">
            <a:off x="543778" y="2199135"/>
            <a:ext cx="1594060" cy="1214321"/>
          </a:xfrm>
          <a:prstGeom prst="rect">
            <a:avLst/>
          </a:prstGeom>
          <a:effectLst>
            <a:outerShdw blurRad="38100" dist="381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224" name="Picture 223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0053">
            <a:off x="3476032" y="4483181"/>
            <a:ext cx="1825540" cy="1153071"/>
          </a:xfrm>
          <a:prstGeom prst="rect">
            <a:avLst/>
          </a:prstGeom>
          <a:effectLst>
            <a:outerShdw blurRad="38100" dist="381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225" name="Picture 224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4260">
            <a:off x="-56921" y="6974532"/>
            <a:ext cx="1757619" cy="1733977"/>
          </a:xfrm>
          <a:prstGeom prst="rect">
            <a:avLst/>
          </a:prstGeom>
          <a:effectLst>
            <a:outerShdw blurRad="38100" dist="381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226" name="Picture 225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1737" flipH="1">
            <a:off x="6408937" y="970722"/>
            <a:ext cx="2712856" cy="1070152"/>
          </a:xfrm>
          <a:prstGeom prst="rect">
            <a:avLst/>
          </a:prstGeom>
          <a:effectLst>
            <a:outerShdw blurRad="38100" dist="38100" dir="5520000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9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2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9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16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24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9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8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9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32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9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0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out)">
                                      <p:cBhvr>
                                        <p:cTn id="44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grpId="1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9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5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grpId="1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9" presetClass="entr" presetSubtype="8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6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3" animBg="1" advAuto="0"/>
      <p:bldP spid="214" grpId="4" animBg="1" advAuto="0"/>
      <p:bldP spid="215" grpId="1" animBg="1" advAuto="0"/>
      <p:bldP spid="216" grpId="8" animBg="1" advAuto="0"/>
      <p:bldP spid="217" grpId="11" animBg="1" advAuto="0"/>
      <p:bldP spid="218" grpId="12" animBg="1" advAuto="0"/>
      <p:bldP spid="219" grpId="6" animBg="1" advAuto="0"/>
      <p:bldP spid="220" grpId="9" animBg="1" advAuto="0"/>
      <p:bldP spid="221" grpId="14" animBg="1" advAuto="0"/>
      <p:bldP spid="222" grpId="2" animBg="1" advAuto="0"/>
      <p:bldP spid="223" grpId="3" animBg="1" advAuto="0"/>
      <p:bldP spid="224" grpId="5" animBg="1" advAuto="0"/>
      <p:bldP spid="225" grpId="7" animBg="1" advAuto="0"/>
      <p:bldP spid="226" grpId="10" animBg="1" advAuto="0"/>
    </p:bld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supermarket"/>
            <a:ea typeface="supermarket"/>
            <a:cs typeface="supermarket"/>
            <a:sym typeface="supermarke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supermarket"/>
            <a:ea typeface="supermarket"/>
            <a:cs typeface="supermarket"/>
            <a:sym typeface="supermarke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4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5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6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7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8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19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20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21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22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23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24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Showroom">
    <a:dk1>
      <a:srgbClr val="535353"/>
    </a:dk1>
    <a:lt1>
      <a:srgbClr val="340053"/>
    </a:lt1>
    <a:dk2>
      <a:srgbClr val="5A5F5E"/>
    </a:dk2>
    <a:lt2>
      <a:srgbClr val="B4B4B4"/>
    </a:lt2>
    <a:accent1>
      <a:srgbClr val="78AAB3"/>
    </a:accent1>
    <a:accent2>
      <a:srgbClr val="9A9671"/>
    </a:accent2>
    <a:accent3>
      <a:srgbClr val="D9971A"/>
    </a:accent3>
    <a:accent4>
      <a:srgbClr val="D7620E"/>
    </a:accent4>
    <a:accent5>
      <a:srgbClr val="A61702"/>
    </a:accent5>
    <a:accent6>
      <a:srgbClr val="606B7E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5772</TotalTime>
  <Words>1146</Words>
  <Application>Microsoft Office PowerPoint</Application>
  <PresentationFormat>Custom</PresentationFormat>
  <Paragraphs>260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Avenir Roman</vt:lpstr>
      <vt:lpstr>Gill Sans Light</vt:lpstr>
      <vt:lpstr>supermarket</vt:lpstr>
      <vt:lpstr>Tahoma</vt:lpstr>
      <vt:lpstr>TH Niramit AS</vt:lpstr>
      <vt:lpstr>Showroom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การวางท่อระบายน้ำและก๊าซ ของศูนย์กำจัดขยะแบบผสมผสานบ้านตาล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การเลือกสถานที่กำจัดขยะ ในส่วนของทิศทางลม</vt:lpstr>
      <vt:lpstr>การเลือกสถานที่กำจัดขยะ ในส่วนของทิศทางลม</vt:lpstr>
      <vt:lpstr>PowerPoint Presentation</vt:lpstr>
      <vt:lpstr>PowerPoint Presentation</vt:lpstr>
      <vt:lpstr>PowerPoint Presentation</vt:lpstr>
      <vt:lpstr>PowerPoint Presentation</vt:lpstr>
      <vt:lpstr> การมีส่วนร่วมกับชุมชน : โครงการ Biogas Network </vt:lpstr>
      <vt:lpstr>PowerPoint Presentation</vt:lpstr>
      <vt:lpstr>PowerPoint Presentation</vt:lpstr>
      <vt:lpstr>PowerPoint Presentation</vt:lpstr>
      <vt:lpstr>PowerPoint Presentation</vt:lpstr>
      <vt:lpstr>การเปิดให้เข้าเยี่ยมชมงาน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T.Prayuth</dc:creator>
  <cp:lastModifiedBy>Prayuth Tanomboon</cp:lastModifiedBy>
  <cp:revision>367</cp:revision>
  <cp:lastPrinted>2016-09-05T05:41:02Z</cp:lastPrinted>
  <dcterms:modified xsi:type="dcterms:W3CDTF">2019-08-30T03:45:22Z</dcterms:modified>
</cp:coreProperties>
</file>