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18" r:id="rId2"/>
    <p:sldId id="390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91" r:id="rId12"/>
    <p:sldId id="327" r:id="rId13"/>
    <p:sldId id="329" r:id="rId14"/>
    <p:sldId id="330" r:id="rId15"/>
    <p:sldId id="331" r:id="rId16"/>
    <p:sldId id="332" r:id="rId17"/>
    <p:sldId id="333" r:id="rId18"/>
    <p:sldId id="350" r:id="rId19"/>
    <p:sldId id="351" r:id="rId20"/>
    <p:sldId id="335" r:id="rId21"/>
    <p:sldId id="352" r:id="rId22"/>
    <p:sldId id="336" r:id="rId23"/>
    <p:sldId id="353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48" r:id="rId35"/>
  </p:sldIdLst>
  <p:sldSz cx="13004800" cy="9753600"/>
  <p:notesSz cx="6858000" cy="9144000"/>
  <p:defaultTextStyle>
    <a:lvl1pPr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1pPr>
    <a:lvl2pPr indent="2286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2pPr>
    <a:lvl3pPr indent="4572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3pPr>
    <a:lvl4pPr indent="6858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4pPr>
    <a:lvl5pPr indent="9144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5pPr>
    <a:lvl6pPr indent="11430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6pPr>
    <a:lvl7pPr indent="13716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7pPr>
    <a:lvl8pPr indent="16002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8pPr>
    <a:lvl9pPr indent="1828800" algn="ctr" defTabSz="584200">
      <a:defRPr sz="7000">
        <a:solidFill>
          <a:srgbClr val="535353"/>
        </a:solidFill>
        <a:latin typeface="supermarket"/>
        <a:ea typeface="supermarket"/>
        <a:cs typeface="supermarket"/>
        <a:sym typeface="supermarke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00"/>
    <a:srgbClr val="33CC33"/>
    <a:srgbClr val="FFFFFF"/>
    <a:srgbClr val="FF0066"/>
    <a:srgbClr val="006600"/>
    <a:srgbClr val="EAEAEA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74" y="5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708066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F10C891-B867-4BCE-821D-0F5683366B49}" type="datetimeFigureOut">
              <a:rPr lang="th-TH" smtClean="0"/>
              <a:pPr/>
              <a:t>30/08/62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BB894C6C-7886-4ACB-9366-BB8A9ED02DF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8" r:id="rId3"/>
  </p:sldLayoutIdLst>
  <p:transition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9547"/>
            <a:ext cx="13004800" cy="3625990"/>
          </a:xfrm>
        </p:spPr>
        <p:txBody>
          <a:bodyPr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การออกแบบหลุมการฝังกลบขยะให้เหมาะสมเพื่อ</a:t>
            </a:r>
            <a:b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-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การรวบรวมก๊าซชีวภาพมาใช้ประโยชน์</a:t>
            </a:r>
            <a:b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-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การขุดขยะมาใช้ประโยชน์</a:t>
            </a:r>
            <a:b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และ หมุนเวียนพื้นที่ฝังกลบขยะ </a:t>
            </a:r>
            <a:b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ประยุทธ์ ถนอมบุญ 	</a:t>
            </a:r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LGE.PRAYUTH@GMAIL.COM</a:t>
            </a:r>
            <a:endParaRPr lang="th-TH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 descr="C:\Users\User\Dropbox\PPT\เทโนโลยีกำจัดมูลฝอย\capture-20161124-214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" y="3655537"/>
            <a:ext cx="12934975" cy="60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__Lanna Green Energy\__LandFill Design\แก้ไข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7887"/>
              <a:gd name="adj6" fmla="val -66811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ถนนชั่วคราว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454728" y="4012704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V="1">
            <a:off x="8734648" y="3580656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V="1">
            <a:off x="8086576" y="3220616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7438504" y="2860576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 flipV="1">
            <a:off x="6790432" y="2428528"/>
            <a:ext cx="0" cy="360040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702200" y="3580656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613968" y="4876800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910112" y="566888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206256" y="6460976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62040" y="530884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630192" y="6100936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766096" y="4156720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710312" y="3076600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Line Callout 2 26"/>
          <p:cNvSpPr/>
          <p:nvPr/>
        </p:nvSpPr>
        <p:spPr>
          <a:xfrm flipH="1">
            <a:off x="2109912" y="8912344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68427"/>
              <a:gd name="adj6" fmla="val -2951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ท่อระบายก๊าซแนวดิ่ง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__Lanna Green Energy\__LandFill Design\แก้ไ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4" name="Line Callout 2 3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899"/>
              <a:gd name="adj6" fmla="val -5753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ฝังกลบขยะ</a:t>
            </a: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454728" y="4012704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/>
        </p:nvCxnSpPr>
        <p:spPr>
          <a:xfrm flipV="1">
            <a:off x="8734648" y="3580656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V="1">
            <a:off x="8086576" y="3220616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910112" y="566888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206256" y="6460976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630192" y="6100936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Freeform 18"/>
          <p:cNvSpPr/>
          <p:nvPr/>
        </p:nvSpPr>
        <p:spPr>
          <a:xfrm>
            <a:off x="2661313" y="2483893"/>
            <a:ext cx="5513696" cy="3193576"/>
          </a:xfrm>
          <a:custGeom>
            <a:avLst/>
            <a:gdLst>
              <a:gd name="connsiteX0" fmla="*/ 5513696 w 5513696"/>
              <a:gd name="connsiteY0" fmla="*/ 805217 h 3193576"/>
              <a:gd name="connsiteX1" fmla="*/ 5513696 w 5513696"/>
              <a:gd name="connsiteY1" fmla="*/ 805217 h 3193576"/>
              <a:gd name="connsiteX2" fmla="*/ 4094329 w 5513696"/>
              <a:gd name="connsiteY2" fmla="*/ 0 h 3193576"/>
              <a:gd name="connsiteX3" fmla="*/ 0 w 5513696"/>
              <a:gd name="connsiteY3" fmla="*/ 2361062 h 3193576"/>
              <a:gd name="connsiteX4" fmla="*/ 1392072 w 5513696"/>
              <a:gd name="connsiteY4" fmla="*/ 3193576 h 31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696" h="3193576">
                <a:moveTo>
                  <a:pt x="5513696" y="805217"/>
                </a:moveTo>
                <a:lnTo>
                  <a:pt x="5513696" y="805217"/>
                </a:lnTo>
                <a:lnTo>
                  <a:pt x="4094329" y="0"/>
                </a:lnTo>
                <a:lnTo>
                  <a:pt x="0" y="2361062"/>
                </a:lnTo>
                <a:lnTo>
                  <a:pt x="1392072" y="3193576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lgDash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4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0" name="Line Callout 2 19"/>
          <p:cNvSpPr/>
          <p:nvPr/>
        </p:nvSpPr>
        <p:spPr>
          <a:xfrm flipH="1">
            <a:off x="2109912" y="8912344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1778"/>
              <a:gd name="adj6" fmla="val -3034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21" name="Line Callout 2 20"/>
          <p:cNvSpPr/>
          <p:nvPr/>
        </p:nvSpPr>
        <p:spPr>
          <a:xfrm flipH="1">
            <a:off x="156259" y="7521158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3487"/>
              <a:gd name="adj6" fmla="val -3351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ท่อรับก๊าซด้านข้าง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274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Lanna Green Energy\__LandFill Design\แก้ไ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4" name="Line Callout 2 3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899"/>
              <a:gd name="adj6" fmla="val -5753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ฝังกลบขยะ</a:t>
            </a: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454728" y="4012704"/>
            <a:ext cx="216024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Freeform 18"/>
          <p:cNvSpPr/>
          <p:nvPr/>
        </p:nvSpPr>
        <p:spPr>
          <a:xfrm>
            <a:off x="2661313" y="2483893"/>
            <a:ext cx="5513696" cy="3193576"/>
          </a:xfrm>
          <a:custGeom>
            <a:avLst/>
            <a:gdLst>
              <a:gd name="connsiteX0" fmla="*/ 5513696 w 5513696"/>
              <a:gd name="connsiteY0" fmla="*/ 805217 h 3193576"/>
              <a:gd name="connsiteX1" fmla="*/ 5513696 w 5513696"/>
              <a:gd name="connsiteY1" fmla="*/ 805217 h 3193576"/>
              <a:gd name="connsiteX2" fmla="*/ 4094329 w 5513696"/>
              <a:gd name="connsiteY2" fmla="*/ 0 h 3193576"/>
              <a:gd name="connsiteX3" fmla="*/ 0 w 5513696"/>
              <a:gd name="connsiteY3" fmla="*/ 2361062 h 3193576"/>
              <a:gd name="connsiteX4" fmla="*/ 1392072 w 5513696"/>
              <a:gd name="connsiteY4" fmla="*/ 3193576 h 31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696" h="3193576">
                <a:moveTo>
                  <a:pt x="5513696" y="805217"/>
                </a:moveTo>
                <a:lnTo>
                  <a:pt x="5513696" y="805217"/>
                </a:lnTo>
                <a:lnTo>
                  <a:pt x="4094329" y="0"/>
                </a:lnTo>
                <a:lnTo>
                  <a:pt x="0" y="2361062"/>
                </a:lnTo>
                <a:lnTo>
                  <a:pt x="1392072" y="3193576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lgDash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4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0" name="Line Callout 2 19"/>
          <p:cNvSpPr/>
          <p:nvPr/>
        </p:nvSpPr>
        <p:spPr>
          <a:xfrm flipH="1">
            <a:off x="2109912" y="8912344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1778"/>
              <a:gd name="adj6" fmla="val -3034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21" name="Line Callout 2 20"/>
          <p:cNvSpPr/>
          <p:nvPr/>
        </p:nvSpPr>
        <p:spPr>
          <a:xfrm flipH="1">
            <a:off x="156259" y="7521158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3487"/>
              <a:gd name="adj6" fmla="val -3351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ท่อรับก๊าซด้านข้าง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__Lanna Green Energy\__LandFill Design\แก้ไ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8448"/>
            <a:ext cx="12954000" cy="620268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9454728" y="4012704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278264" y="638896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062240" y="5812904"/>
            <a:ext cx="216024" cy="576064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8806656" y="3724672"/>
            <a:ext cx="792088" cy="360040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Freeform 18"/>
          <p:cNvSpPr/>
          <p:nvPr/>
        </p:nvSpPr>
        <p:spPr>
          <a:xfrm>
            <a:off x="3002507" y="2579427"/>
            <a:ext cx="5827594" cy="3384645"/>
          </a:xfrm>
          <a:custGeom>
            <a:avLst/>
            <a:gdLst>
              <a:gd name="connsiteX0" fmla="*/ 5827594 w 5827594"/>
              <a:gd name="connsiteY0" fmla="*/ 1173707 h 3384645"/>
              <a:gd name="connsiteX1" fmla="*/ 5827594 w 5827594"/>
              <a:gd name="connsiteY1" fmla="*/ 1173707 h 3384645"/>
              <a:gd name="connsiteX2" fmla="*/ 3807726 w 5827594"/>
              <a:gd name="connsiteY2" fmla="*/ 0 h 3384645"/>
              <a:gd name="connsiteX3" fmla="*/ 3657600 w 5827594"/>
              <a:gd name="connsiteY3" fmla="*/ 40943 h 3384645"/>
              <a:gd name="connsiteX4" fmla="*/ 0 w 5827594"/>
              <a:gd name="connsiteY4" fmla="*/ 2156346 h 3384645"/>
              <a:gd name="connsiteX5" fmla="*/ 2115403 w 5827594"/>
              <a:gd name="connsiteY5" fmla="*/ 3384645 h 338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7594" h="3384645">
                <a:moveTo>
                  <a:pt x="5827594" y="1173707"/>
                </a:moveTo>
                <a:lnTo>
                  <a:pt x="5827594" y="1173707"/>
                </a:lnTo>
                <a:lnTo>
                  <a:pt x="3807726" y="0"/>
                </a:lnTo>
                <a:lnTo>
                  <a:pt x="3657600" y="40943"/>
                </a:lnTo>
                <a:lnTo>
                  <a:pt x="0" y="2156346"/>
                </a:lnTo>
                <a:lnTo>
                  <a:pt x="2115403" y="3384645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lgDash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899"/>
              <a:gd name="adj6" fmla="val -5753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ฝังกลบขยะ</a:t>
            </a: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4" name="Line Callout 2 13"/>
          <p:cNvSpPr/>
          <p:nvPr/>
        </p:nvSpPr>
        <p:spPr>
          <a:xfrm flipH="1">
            <a:off x="2109912" y="8912344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1778"/>
              <a:gd name="adj6" fmla="val -3034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5" name="Line Callout 2 14"/>
          <p:cNvSpPr/>
          <p:nvPr/>
        </p:nvSpPr>
        <p:spPr>
          <a:xfrm flipH="1">
            <a:off x="156259" y="7521158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3487"/>
              <a:gd name="adj6" fmla="val -3351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ท่อรับก๊าซด้านข้าง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__Lanna Green Energy\__LandFill Design\แก้ไข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9454728" y="4012704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278264" y="638896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18224" y="5524872"/>
            <a:ext cx="360040" cy="864096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8374608" y="3580656"/>
            <a:ext cx="1224136" cy="504056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Freeform 18"/>
          <p:cNvSpPr/>
          <p:nvPr/>
        </p:nvSpPr>
        <p:spPr>
          <a:xfrm>
            <a:off x="3275463" y="2634018"/>
            <a:ext cx="5104262" cy="2934269"/>
          </a:xfrm>
          <a:custGeom>
            <a:avLst/>
            <a:gdLst>
              <a:gd name="connsiteX0" fmla="*/ 5104262 w 5104262"/>
              <a:gd name="connsiteY0" fmla="*/ 900752 h 2934269"/>
              <a:gd name="connsiteX1" fmla="*/ 5104262 w 5104262"/>
              <a:gd name="connsiteY1" fmla="*/ 900752 h 2934269"/>
              <a:gd name="connsiteX2" fmla="*/ 4831307 w 5104262"/>
              <a:gd name="connsiteY2" fmla="*/ 682388 h 2934269"/>
              <a:gd name="connsiteX3" fmla="*/ 4694830 w 5104262"/>
              <a:gd name="connsiteY3" fmla="*/ 614149 h 2934269"/>
              <a:gd name="connsiteX4" fmla="*/ 3480179 w 5104262"/>
              <a:gd name="connsiteY4" fmla="*/ 0 h 2934269"/>
              <a:gd name="connsiteX5" fmla="*/ 0 w 5104262"/>
              <a:gd name="connsiteY5" fmla="*/ 1978925 h 2934269"/>
              <a:gd name="connsiteX6" fmla="*/ 1651379 w 5104262"/>
              <a:gd name="connsiteY6" fmla="*/ 2934269 h 293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4262" h="2934269">
                <a:moveTo>
                  <a:pt x="5104262" y="900752"/>
                </a:moveTo>
                <a:lnTo>
                  <a:pt x="5104262" y="900752"/>
                </a:lnTo>
                <a:cubicBezTo>
                  <a:pt x="5013277" y="827964"/>
                  <a:pt x="4935523" y="734497"/>
                  <a:pt x="4831307" y="682388"/>
                </a:cubicBezTo>
                <a:lnTo>
                  <a:pt x="4694830" y="614149"/>
                </a:lnTo>
                <a:lnTo>
                  <a:pt x="3480179" y="0"/>
                </a:lnTo>
                <a:lnTo>
                  <a:pt x="0" y="1978925"/>
                </a:lnTo>
                <a:lnTo>
                  <a:pt x="1651379" y="2934269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lgDash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8770652" y="1062891"/>
            <a:ext cx="418334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899"/>
              <a:gd name="adj6" fmla="val -5753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ฝังกลบขยะ</a:t>
            </a: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4" name="Line Callout 2 13"/>
          <p:cNvSpPr/>
          <p:nvPr/>
        </p:nvSpPr>
        <p:spPr>
          <a:xfrm flipH="1">
            <a:off x="2289932" y="9035455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1778"/>
              <a:gd name="adj6" fmla="val -3034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5" name="Line Callout 2 14"/>
          <p:cNvSpPr/>
          <p:nvPr/>
        </p:nvSpPr>
        <p:spPr>
          <a:xfrm flipH="1">
            <a:off x="336279" y="7644269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3487"/>
              <a:gd name="adj6" fmla="val -3351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ท่อรับก๊าซด้านข้าง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__Lanna Green Energy\__LandFill Design\แก้ไข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708448"/>
            <a:ext cx="12954000" cy="620268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9454728" y="4012704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278264" y="638896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774208" y="5092824"/>
            <a:ext cx="504056" cy="1296144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7870552" y="3292624"/>
            <a:ext cx="1728192" cy="79208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Freeform 16"/>
          <p:cNvSpPr/>
          <p:nvPr/>
        </p:nvSpPr>
        <p:spPr>
          <a:xfrm>
            <a:off x="3698543" y="2634018"/>
            <a:ext cx="4312693" cy="2497540"/>
          </a:xfrm>
          <a:custGeom>
            <a:avLst/>
            <a:gdLst>
              <a:gd name="connsiteX0" fmla="*/ 1119117 w 4312693"/>
              <a:gd name="connsiteY0" fmla="*/ 2497540 h 2497540"/>
              <a:gd name="connsiteX1" fmla="*/ 1119117 w 4312693"/>
              <a:gd name="connsiteY1" fmla="*/ 2497540 h 2497540"/>
              <a:gd name="connsiteX2" fmla="*/ 0 w 4312693"/>
              <a:gd name="connsiteY2" fmla="*/ 1883391 h 2497540"/>
              <a:gd name="connsiteX3" fmla="*/ 3179929 w 4312693"/>
              <a:gd name="connsiteY3" fmla="*/ 0 h 2497540"/>
              <a:gd name="connsiteX4" fmla="*/ 4312693 w 4312693"/>
              <a:gd name="connsiteY4" fmla="*/ 668740 h 24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2693" h="2497540">
                <a:moveTo>
                  <a:pt x="1119117" y="2497540"/>
                </a:moveTo>
                <a:lnTo>
                  <a:pt x="1119117" y="2497540"/>
                </a:lnTo>
                <a:lnTo>
                  <a:pt x="0" y="1883391"/>
                </a:lnTo>
                <a:lnTo>
                  <a:pt x="3179929" y="0"/>
                </a:lnTo>
                <a:lnTo>
                  <a:pt x="4312693" y="668740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lgDash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8770652" y="1062891"/>
            <a:ext cx="423414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899"/>
              <a:gd name="adj6" fmla="val -5753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ฝังกลบขยะ</a:t>
            </a: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3" name="Line Callout 2 12"/>
          <p:cNvSpPr/>
          <p:nvPr/>
        </p:nvSpPr>
        <p:spPr>
          <a:xfrm flipH="1">
            <a:off x="2289932" y="9035455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5129"/>
              <a:gd name="adj6" fmla="val -2658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4" name="Line Callout 2 13"/>
          <p:cNvSpPr/>
          <p:nvPr/>
        </p:nvSpPr>
        <p:spPr>
          <a:xfrm flipH="1">
            <a:off x="336279" y="7644269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16733"/>
              <a:gd name="adj6" fmla="val -30177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ท่อรับก๊าซด้านข้าง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__Lanna Green Energy\__LandFill Design\แก้ไข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9454728" y="4012704"/>
            <a:ext cx="144016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278264" y="638896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702200" y="4948808"/>
            <a:ext cx="576064" cy="1440160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7582520" y="3220616"/>
            <a:ext cx="2016224" cy="864096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Line Callout 2 9"/>
          <p:cNvSpPr/>
          <p:nvPr/>
        </p:nvSpPr>
        <p:spPr>
          <a:xfrm flipH="1">
            <a:off x="2289932" y="9035455"/>
            <a:ext cx="5760640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5129"/>
              <a:gd name="adj6" fmla="val -2658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8770652" y="1103202"/>
            <a:ext cx="423414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899"/>
              <a:gd name="adj6" fmla="val -5753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ฝังกลบขยะ</a:t>
            </a: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__Lanna Green Energy\__LandFill Design\แก้ไข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8448"/>
            <a:ext cx="13061023" cy="6054675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6742"/>
              <a:gd name="adj6" fmla="val -73197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ฝังกลบขยะตามแนวลาด</a:t>
            </a:r>
            <a:endParaRPr lang="th-TH" sz="4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8590632" y="2336195"/>
            <a:ext cx="4414168" cy="718145"/>
          </a:xfrm>
          <a:prstGeom prst="borderCallout2">
            <a:avLst>
              <a:gd name="adj1" fmla="val 122477"/>
              <a:gd name="adj2" fmla="val 51836"/>
              <a:gd name="adj3" fmla="val 361556"/>
              <a:gd name="adj4" fmla="val -4152"/>
              <a:gd name="adj5" fmla="val 461630"/>
              <a:gd name="adj6" fmla="val -34320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ขยายก้นบ่อ</a:t>
            </a:r>
            <a:endParaRPr lang="th-TH" sz="4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  <a:sym typeface="Gill Sans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446616" y="3724672"/>
            <a:ext cx="0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774208" y="5740896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270152" y="4444752"/>
            <a:ext cx="504056" cy="1296144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6790432" y="3004592"/>
            <a:ext cx="1656184" cy="720080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558184" y="5524872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414168" y="5236840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70152" y="4948808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126136" y="4660776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158584" y="3652664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870552" y="3436640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510512" y="3292624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150472" y="3148608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Line Callout 2 18"/>
          <p:cNvSpPr/>
          <p:nvPr/>
        </p:nvSpPr>
        <p:spPr>
          <a:xfrm>
            <a:off x="6430392" y="8828626"/>
            <a:ext cx="6574408" cy="718145"/>
          </a:xfrm>
          <a:prstGeom prst="borderCallout2">
            <a:avLst>
              <a:gd name="adj1" fmla="val -16807"/>
              <a:gd name="adj2" fmla="val 43244"/>
              <a:gd name="adj3" fmla="val -263083"/>
              <a:gd name="adj4" fmla="val 37471"/>
              <a:gd name="adj5" fmla="val -468388"/>
              <a:gd name="adj6" fmla="val -2710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ท่อรับก๊าซแนวดิ่ง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26" name="Line Callout 2 25"/>
          <p:cNvSpPr/>
          <p:nvPr/>
        </p:nvSpPr>
        <p:spPr>
          <a:xfrm flipH="1">
            <a:off x="0" y="7880231"/>
            <a:ext cx="5760640" cy="718145"/>
          </a:xfrm>
          <a:prstGeom prst="borderCallout2">
            <a:avLst>
              <a:gd name="adj1" fmla="val -8905"/>
              <a:gd name="adj2" fmla="val 47223"/>
              <a:gd name="adj3" fmla="val -66192"/>
              <a:gd name="adj4" fmla="val 31945"/>
              <a:gd name="adj5" fmla="val -358383"/>
              <a:gd name="adj6" fmla="val 22350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ท่อรับก๊าซแนวนอน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__Lanna Green Energy\__LandFill Design\แก้ไข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0489"/>
              <a:gd name="adj6" fmla="val -5250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__Lanna Green Energy\__LandFill Design\แก้ไข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4497859" y="3669957"/>
            <a:ext cx="2570206" cy="2347784"/>
          </a:xfrm>
          <a:custGeom>
            <a:avLst/>
            <a:gdLst>
              <a:gd name="connsiteX0" fmla="*/ 0 w 2570206"/>
              <a:gd name="connsiteY0" fmla="*/ 803189 h 2347784"/>
              <a:gd name="connsiteX1" fmla="*/ 518984 w 2570206"/>
              <a:gd name="connsiteY1" fmla="*/ 2150075 h 2347784"/>
              <a:gd name="connsiteX2" fmla="*/ 877330 w 2570206"/>
              <a:gd name="connsiteY2" fmla="*/ 2347784 h 2347784"/>
              <a:gd name="connsiteX3" fmla="*/ 2570206 w 2570206"/>
              <a:gd name="connsiteY3" fmla="*/ 1371600 h 2347784"/>
              <a:gd name="connsiteX4" fmla="*/ 1383957 w 2570206"/>
              <a:gd name="connsiteY4" fmla="*/ 0 h 2347784"/>
              <a:gd name="connsiteX5" fmla="*/ 0 w 2570206"/>
              <a:gd name="connsiteY5" fmla="*/ 803189 h 234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06" h="2347784">
                <a:moveTo>
                  <a:pt x="0" y="803189"/>
                </a:moveTo>
                <a:lnTo>
                  <a:pt x="518984" y="2150075"/>
                </a:lnTo>
                <a:lnTo>
                  <a:pt x="877330" y="2347784"/>
                </a:lnTo>
                <a:lnTo>
                  <a:pt x="2570206" y="1371600"/>
                </a:lnTo>
                <a:lnTo>
                  <a:pt x="1383957" y="0"/>
                </a:lnTo>
                <a:lnTo>
                  <a:pt x="0" y="803189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8590632" y="324226"/>
            <a:ext cx="4414168" cy="19492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0425"/>
              <a:gd name="adj6" fmla="val -6381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ปิดหน้าขยะชั่วคราว</a:t>
            </a:r>
          </a:p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ในพื้นที่ที่ยังไม่ฝังกลบขยะ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ด้วยพลาสติก </a:t>
            </a:r>
            <a:r>
              <a:rPr lang="en-US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HDPE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__Lanna Green Energy\__LandFill Design\แก้ไข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8448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873967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285"/>
              <a:gd name="adj6" fmla="val -4022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พื้นที่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739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__Lanna Green Energy\__LandFill Design\แก้ไข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4414168" y="3652664"/>
            <a:ext cx="2570206" cy="2347784"/>
          </a:xfrm>
          <a:custGeom>
            <a:avLst/>
            <a:gdLst>
              <a:gd name="connsiteX0" fmla="*/ 0 w 2570206"/>
              <a:gd name="connsiteY0" fmla="*/ 803189 h 2347784"/>
              <a:gd name="connsiteX1" fmla="*/ 518984 w 2570206"/>
              <a:gd name="connsiteY1" fmla="*/ 2150075 h 2347784"/>
              <a:gd name="connsiteX2" fmla="*/ 877330 w 2570206"/>
              <a:gd name="connsiteY2" fmla="*/ 2347784 h 2347784"/>
              <a:gd name="connsiteX3" fmla="*/ 2570206 w 2570206"/>
              <a:gd name="connsiteY3" fmla="*/ 1371600 h 2347784"/>
              <a:gd name="connsiteX4" fmla="*/ 1383957 w 2570206"/>
              <a:gd name="connsiteY4" fmla="*/ 0 h 2347784"/>
              <a:gd name="connsiteX5" fmla="*/ 0 w 2570206"/>
              <a:gd name="connsiteY5" fmla="*/ 803189 h 234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06" h="2347784">
                <a:moveTo>
                  <a:pt x="0" y="803189"/>
                </a:moveTo>
                <a:lnTo>
                  <a:pt x="518984" y="2150075"/>
                </a:lnTo>
                <a:lnTo>
                  <a:pt x="877330" y="2347784"/>
                </a:lnTo>
                <a:lnTo>
                  <a:pt x="2570206" y="1371600"/>
                </a:lnTo>
                <a:lnTo>
                  <a:pt x="1383957" y="0"/>
                </a:lnTo>
                <a:lnTo>
                  <a:pt x="0" y="803189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76335" y="5016843"/>
            <a:ext cx="1878227" cy="1149179"/>
          </a:xfrm>
          <a:custGeom>
            <a:avLst/>
            <a:gdLst>
              <a:gd name="connsiteX0" fmla="*/ 0 w 1878227"/>
              <a:gd name="connsiteY0" fmla="*/ 976184 h 1149179"/>
              <a:gd name="connsiteX1" fmla="*/ 1692876 w 1878227"/>
              <a:gd name="connsiteY1" fmla="*/ 0 h 1149179"/>
              <a:gd name="connsiteX2" fmla="*/ 1878227 w 1878227"/>
              <a:gd name="connsiteY2" fmla="*/ 247135 h 1149179"/>
              <a:gd name="connsiteX3" fmla="*/ 383060 w 1878227"/>
              <a:gd name="connsiteY3" fmla="*/ 1149179 h 1149179"/>
              <a:gd name="connsiteX4" fmla="*/ 0 w 1878227"/>
              <a:gd name="connsiteY4" fmla="*/ 976184 h 114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227" h="1149179">
                <a:moveTo>
                  <a:pt x="0" y="976184"/>
                </a:moveTo>
                <a:lnTo>
                  <a:pt x="1692876" y="0"/>
                </a:lnTo>
                <a:lnTo>
                  <a:pt x="1878227" y="247135"/>
                </a:lnTo>
                <a:lnTo>
                  <a:pt x="383060" y="1149179"/>
                </a:lnTo>
                <a:lnTo>
                  <a:pt x="0" y="976184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3735"/>
              <a:gd name="adj6" fmla="val -40515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__Lanna Green Energy\__LandFill Design\แก้ไข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6017741" y="3212757"/>
            <a:ext cx="3027405" cy="2026508"/>
          </a:xfrm>
          <a:custGeom>
            <a:avLst/>
            <a:gdLst>
              <a:gd name="connsiteX0" fmla="*/ 0 w 3027405"/>
              <a:gd name="connsiteY0" fmla="*/ 704335 h 2026508"/>
              <a:gd name="connsiteX1" fmla="*/ 0 w 3027405"/>
              <a:gd name="connsiteY1" fmla="*/ 704335 h 2026508"/>
              <a:gd name="connsiteX2" fmla="*/ 1186248 w 3027405"/>
              <a:gd name="connsiteY2" fmla="*/ 0 h 2026508"/>
              <a:gd name="connsiteX3" fmla="*/ 2891481 w 3027405"/>
              <a:gd name="connsiteY3" fmla="*/ 753762 h 2026508"/>
              <a:gd name="connsiteX4" fmla="*/ 3027405 w 3027405"/>
              <a:gd name="connsiteY4" fmla="*/ 1087394 h 2026508"/>
              <a:gd name="connsiteX5" fmla="*/ 1260389 w 3027405"/>
              <a:gd name="connsiteY5" fmla="*/ 2026508 h 2026508"/>
              <a:gd name="connsiteX6" fmla="*/ 0 w 3027405"/>
              <a:gd name="connsiteY6" fmla="*/ 704335 h 202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7405" h="2026508">
                <a:moveTo>
                  <a:pt x="0" y="704335"/>
                </a:moveTo>
                <a:lnTo>
                  <a:pt x="0" y="704335"/>
                </a:lnTo>
                <a:lnTo>
                  <a:pt x="1186248" y="0"/>
                </a:lnTo>
                <a:lnTo>
                  <a:pt x="2891481" y="753762"/>
                </a:lnTo>
                <a:lnTo>
                  <a:pt x="3027405" y="1087394"/>
                </a:lnTo>
                <a:lnTo>
                  <a:pt x="1260389" y="2026508"/>
                </a:lnTo>
                <a:lnTo>
                  <a:pt x="0" y="704335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158584" y="632003"/>
            <a:ext cx="4846216" cy="1333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8678"/>
              <a:gd name="adj6" fmla="val -5827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สลับพื้นที่ฝังกลบขยะ</a:t>
            </a:r>
          </a:p>
          <a:p>
            <a:pPr rtl="0" latinLnBrk="1" hangingPunct="0"/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และปิดหน้าขยะด้วย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HDPE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__Lanna Green Energy\__LandFill Design\แก้ไข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6017741" y="3212757"/>
            <a:ext cx="3027405" cy="2026508"/>
          </a:xfrm>
          <a:custGeom>
            <a:avLst/>
            <a:gdLst>
              <a:gd name="connsiteX0" fmla="*/ 0 w 3027405"/>
              <a:gd name="connsiteY0" fmla="*/ 704335 h 2026508"/>
              <a:gd name="connsiteX1" fmla="*/ 0 w 3027405"/>
              <a:gd name="connsiteY1" fmla="*/ 704335 h 2026508"/>
              <a:gd name="connsiteX2" fmla="*/ 1186248 w 3027405"/>
              <a:gd name="connsiteY2" fmla="*/ 0 h 2026508"/>
              <a:gd name="connsiteX3" fmla="*/ 2891481 w 3027405"/>
              <a:gd name="connsiteY3" fmla="*/ 753762 h 2026508"/>
              <a:gd name="connsiteX4" fmla="*/ 3027405 w 3027405"/>
              <a:gd name="connsiteY4" fmla="*/ 1087394 h 2026508"/>
              <a:gd name="connsiteX5" fmla="*/ 1260389 w 3027405"/>
              <a:gd name="connsiteY5" fmla="*/ 2026508 h 2026508"/>
              <a:gd name="connsiteX6" fmla="*/ 0 w 3027405"/>
              <a:gd name="connsiteY6" fmla="*/ 704335 h 202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7405" h="2026508">
                <a:moveTo>
                  <a:pt x="0" y="704335"/>
                </a:moveTo>
                <a:lnTo>
                  <a:pt x="0" y="704335"/>
                </a:lnTo>
                <a:lnTo>
                  <a:pt x="1186248" y="0"/>
                </a:lnTo>
                <a:lnTo>
                  <a:pt x="2891481" y="753762"/>
                </a:lnTo>
                <a:lnTo>
                  <a:pt x="3027405" y="1087394"/>
                </a:lnTo>
                <a:lnTo>
                  <a:pt x="1260389" y="2026508"/>
                </a:lnTo>
                <a:lnTo>
                  <a:pt x="0" y="704335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65773" y="4003589"/>
            <a:ext cx="2051222" cy="1371600"/>
          </a:xfrm>
          <a:custGeom>
            <a:avLst/>
            <a:gdLst>
              <a:gd name="connsiteX0" fmla="*/ 0 w 2051222"/>
              <a:gd name="connsiteY0" fmla="*/ 1223319 h 1371600"/>
              <a:gd name="connsiteX1" fmla="*/ 0 w 2051222"/>
              <a:gd name="connsiteY1" fmla="*/ 1223319 h 1371600"/>
              <a:gd name="connsiteX2" fmla="*/ 1816443 w 2051222"/>
              <a:gd name="connsiteY2" fmla="*/ 271849 h 1371600"/>
              <a:gd name="connsiteX3" fmla="*/ 1631092 w 2051222"/>
              <a:gd name="connsiteY3" fmla="*/ 0 h 1371600"/>
              <a:gd name="connsiteX4" fmla="*/ 1890584 w 2051222"/>
              <a:gd name="connsiteY4" fmla="*/ 49427 h 1371600"/>
              <a:gd name="connsiteX5" fmla="*/ 2051222 w 2051222"/>
              <a:gd name="connsiteY5" fmla="*/ 420130 h 1371600"/>
              <a:gd name="connsiteX6" fmla="*/ 284205 w 2051222"/>
              <a:gd name="connsiteY6" fmla="*/ 1371600 h 1371600"/>
              <a:gd name="connsiteX7" fmla="*/ 0 w 2051222"/>
              <a:gd name="connsiteY7" fmla="*/ 1223319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222" h="1371600">
                <a:moveTo>
                  <a:pt x="0" y="1223319"/>
                </a:moveTo>
                <a:lnTo>
                  <a:pt x="0" y="1223319"/>
                </a:lnTo>
                <a:lnTo>
                  <a:pt x="1816443" y="271849"/>
                </a:lnTo>
                <a:lnTo>
                  <a:pt x="1631092" y="0"/>
                </a:lnTo>
                <a:lnTo>
                  <a:pt x="1890584" y="49427"/>
                </a:lnTo>
                <a:lnTo>
                  <a:pt x="2051222" y="420130"/>
                </a:lnTo>
                <a:lnTo>
                  <a:pt x="284205" y="1371600"/>
                </a:lnTo>
                <a:lnTo>
                  <a:pt x="0" y="1223319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8158584" y="632003"/>
            <a:ext cx="4846216" cy="1333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8678"/>
              <a:gd name="adj6" fmla="val -5827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สลับพื้นที่ฝังกลบขยะ</a:t>
            </a:r>
          </a:p>
          <a:p>
            <a:pPr rtl="0" latinLnBrk="1" hangingPunct="0"/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และปิดหน้าขยะด้วย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HDPE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__Lanna Green Energy\__LandFill Design\แก้ไข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5067300" y="3981450"/>
            <a:ext cx="2647950" cy="2324100"/>
          </a:xfrm>
          <a:custGeom>
            <a:avLst/>
            <a:gdLst>
              <a:gd name="connsiteX0" fmla="*/ 0 w 2647950"/>
              <a:gd name="connsiteY0" fmla="*/ 800100 h 2324100"/>
              <a:gd name="connsiteX1" fmla="*/ 0 w 2647950"/>
              <a:gd name="connsiteY1" fmla="*/ 800100 h 2324100"/>
              <a:gd name="connsiteX2" fmla="*/ 57150 w 2647950"/>
              <a:gd name="connsiteY2" fmla="*/ 971550 h 2324100"/>
              <a:gd name="connsiteX3" fmla="*/ 533400 w 2647950"/>
              <a:gd name="connsiteY3" fmla="*/ 2209800 h 2324100"/>
              <a:gd name="connsiteX4" fmla="*/ 819150 w 2647950"/>
              <a:gd name="connsiteY4" fmla="*/ 2324100 h 2324100"/>
              <a:gd name="connsiteX5" fmla="*/ 2647950 w 2647950"/>
              <a:gd name="connsiteY5" fmla="*/ 1409700 h 2324100"/>
              <a:gd name="connsiteX6" fmla="*/ 2457450 w 2647950"/>
              <a:gd name="connsiteY6" fmla="*/ 1257300 h 2324100"/>
              <a:gd name="connsiteX7" fmla="*/ 2362200 w 2647950"/>
              <a:gd name="connsiteY7" fmla="*/ 1143000 h 2324100"/>
              <a:gd name="connsiteX8" fmla="*/ 1504950 w 2647950"/>
              <a:gd name="connsiteY8" fmla="*/ 0 h 2324100"/>
              <a:gd name="connsiteX9" fmla="*/ 57150 w 2647950"/>
              <a:gd name="connsiteY9" fmla="*/ 742950 h 2324100"/>
              <a:gd name="connsiteX10" fmla="*/ 0 w 2647950"/>
              <a:gd name="connsiteY10" fmla="*/ 800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7950" h="2324100">
                <a:moveTo>
                  <a:pt x="0" y="800100"/>
                </a:moveTo>
                <a:lnTo>
                  <a:pt x="0" y="800100"/>
                </a:lnTo>
                <a:lnTo>
                  <a:pt x="57150" y="971550"/>
                </a:lnTo>
                <a:lnTo>
                  <a:pt x="533400" y="2209800"/>
                </a:lnTo>
                <a:lnTo>
                  <a:pt x="819150" y="2324100"/>
                </a:lnTo>
                <a:lnTo>
                  <a:pt x="2647950" y="1409700"/>
                </a:lnTo>
                <a:cubicBezTo>
                  <a:pt x="2584450" y="1358900"/>
                  <a:pt x="2516899" y="1312786"/>
                  <a:pt x="2457450" y="1257300"/>
                </a:cubicBezTo>
                <a:cubicBezTo>
                  <a:pt x="2421193" y="1223460"/>
                  <a:pt x="2362200" y="1143000"/>
                  <a:pt x="2362200" y="1143000"/>
                </a:cubicBezTo>
                <a:lnTo>
                  <a:pt x="1504950" y="0"/>
                </a:lnTo>
                <a:lnTo>
                  <a:pt x="57150" y="742950"/>
                </a:lnTo>
                <a:lnTo>
                  <a:pt x="0" y="800100"/>
                </a:lnTo>
                <a:close/>
              </a:path>
            </a:pathLst>
          </a:custGeom>
          <a:solidFill>
            <a:srgbClr val="FF006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158584" y="632003"/>
            <a:ext cx="4846216" cy="1333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7334"/>
              <a:gd name="adj6" fmla="val -20045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สลับพื้นที่ฝังกลบขยะ</a:t>
            </a:r>
          </a:p>
          <a:p>
            <a:pPr rtl="0" latinLnBrk="1" hangingPunct="0"/>
            <a:r>
              <a:rPr kumimoji="0" lang="th-TH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และปิดหน้าขยะด้วย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HDPE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__Lanna Green Energy\__LandFill Design\แก้ไข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2954"/>
              <a:gd name="adj6" fmla="val -37007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5" name="Line Callout 2 4"/>
          <p:cNvSpPr/>
          <p:nvPr/>
        </p:nvSpPr>
        <p:spPr>
          <a:xfrm flipH="1">
            <a:off x="0" y="659687"/>
            <a:ext cx="4630192" cy="1333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6621"/>
              <a:gd name="adj6" fmla="val -28531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เตรียมคลุมพลาสติกเก็บก๊าซ</a:t>
            </a:r>
          </a:p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บนพื้นที่ว่าง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10712" y="4156720"/>
            <a:ext cx="0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638304" y="6172944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134248" y="4876800"/>
            <a:ext cx="504056" cy="1296144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7654528" y="3436640"/>
            <a:ext cx="1656184" cy="720080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950672" y="4012704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8662640" y="3796680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302600" y="3652664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422280" y="5956920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278264" y="5668888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134248" y="5380856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990232" y="5092824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942560" y="3508648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__Lanna Green Energy\__LandFill Design\แก้ไข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5821"/>
              <a:gd name="adj6" fmla="val -77347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6" name="Line Callout 2 5"/>
          <p:cNvSpPr/>
          <p:nvPr/>
        </p:nvSpPr>
        <p:spPr>
          <a:xfrm flipH="1">
            <a:off x="0" y="967463"/>
            <a:ext cx="405412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1385"/>
              <a:gd name="adj6" fmla="val -28175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ปูทับด้วยพลาสติก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90432" y="3724672"/>
            <a:ext cx="1728192" cy="1008112"/>
          </a:xfrm>
          <a:prstGeom prst="line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6214368" y="4084712"/>
            <a:ext cx="1512168" cy="1080120"/>
          </a:xfrm>
          <a:prstGeom prst="line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5566296" y="4516760"/>
            <a:ext cx="1296144" cy="1224136"/>
          </a:xfrm>
          <a:prstGeom prst="line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V="1">
            <a:off x="5494288" y="3652664"/>
            <a:ext cx="1872208" cy="1080120"/>
          </a:xfrm>
          <a:prstGeom prst="line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flipV="1">
            <a:off x="5854328" y="3940696"/>
            <a:ext cx="1872208" cy="1080120"/>
          </a:xfrm>
          <a:prstGeom prst="line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6214368" y="4228728"/>
            <a:ext cx="1872208" cy="1080120"/>
          </a:xfrm>
          <a:prstGeom prst="line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Line Callout 2 12"/>
          <p:cNvSpPr/>
          <p:nvPr/>
        </p:nvSpPr>
        <p:spPr>
          <a:xfrm>
            <a:off x="8590632" y="1904147"/>
            <a:ext cx="4414168" cy="718145"/>
          </a:xfrm>
          <a:prstGeom prst="borderCallout2">
            <a:avLst>
              <a:gd name="adj1" fmla="val 45813"/>
              <a:gd name="adj2" fmla="val -3427"/>
              <a:gd name="adj3" fmla="val 50324"/>
              <a:gd name="adj4" fmla="val -13941"/>
              <a:gd name="adj5" fmla="val 371311"/>
              <a:gd name="adj6" fmla="val -3039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วางท่อระบายก๊าซ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__Lanna Green Energy\__LandFill Design\แก้ไข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8977"/>
              <a:gd name="adj6" fmla="val -4191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5" name="Line Callout 2 4"/>
          <p:cNvSpPr/>
          <p:nvPr/>
        </p:nvSpPr>
        <p:spPr>
          <a:xfrm flipH="1">
            <a:off x="0" y="659687"/>
            <a:ext cx="4054128" cy="1333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4306"/>
              <a:gd name="adj6" fmla="val -3876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ทับขอบพลาสติกด้วยดิน</a:t>
            </a:r>
          </a:p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(</a:t>
            </a:r>
            <a:r>
              <a:rPr lang="en-US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Final Cover)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8590632" y="7880231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9574"/>
              <a:gd name="adj6" fmla="val -3261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ทำก้นหลุมเพิ่ม</a:t>
            </a:r>
            <a:endParaRPr lang="th-TH" sz="4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__Lanna Green Energy\__LandFill Design\แก้ไข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4024"/>
              <a:gd name="adj6" fmla="val -47364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5" name="Line Callout 2 4"/>
          <p:cNvSpPr/>
          <p:nvPr/>
        </p:nvSpPr>
        <p:spPr>
          <a:xfrm flipH="1">
            <a:off x="0" y="1011788"/>
            <a:ext cx="4054128" cy="718145"/>
          </a:xfrm>
          <a:prstGeom prst="borderCallout2">
            <a:avLst>
              <a:gd name="adj1" fmla="val 117017"/>
              <a:gd name="adj2" fmla="val 10941"/>
              <a:gd name="adj3" fmla="val 163564"/>
              <a:gd name="adj4" fmla="val 4247"/>
              <a:gd name="adj5" fmla="val 343929"/>
              <a:gd name="adj6" fmla="val 437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ติดตั้งระบบท่อก๊าซ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1880" y="3292624"/>
            <a:ext cx="2160240" cy="504056"/>
            <a:chOff x="1821880" y="3292624"/>
            <a:chExt cx="2160240" cy="50405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982120" y="3580656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622080" y="3436640"/>
              <a:ext cx="360040" cy="144016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757984" y="3436640"/>
              <a:ext cx="864096" cy="28803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821880" y="3292624"/>
              <a:ext cx="936104" cy="432048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2" name="Straight Connector 11"/>
          <p:cNvCxnSpPr/>
          <p:nvPr/>
        </p:nvCxnSpPr>
        <p:spPr>
          <a:xfrm flipH="1" flipV="1">
            <a:off x="8302600" y="3940696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014568" y="3724672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54528" y="3580656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294488" y="3436640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 flipV="1">
            <a:off x="8806656" y="4156720"/>
            <a:ext cx="0" cy="288032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494288" y="6028928"/>
            <a:ext cx="288032" cy="72008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990232" y="4732784"/>
            <a:ext cx="504056" cy="1296144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/>
          <p:cNvCxnSpPr/>
          <p:nvPr/>
        </p:nvCxnSpPr>
        <p:spPr>
          <a:xfrm>
            <a:off x="7150472" y="3436640"/>
            <a:ext cx="1656184" cy="720080"/>
          </a:xfrm>
          <a:prstGeom prst="line">
            <a:avLst/>
          </a:prstGeom>
          <a:noFill/>
          <a:ln w="635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350272" y="5740896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206256" y="5452864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062240" y="5164832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918224" y="4876800"/>
            <a:ext cx="288032" cy="144016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__Lanna Green Energy\__LandFill Design\แก้ไข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6148"/>
              <a:gd name="adj6" fmla="val -38097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5" name="Line Callout 2 4"/>
          <p:cNvSpPr/>
          <p:nvPr/>
        </p:nvSpPr>
        <p:spPr>
          <a:xfrm flipH="1">
            <a:off x="0" y="1011788"/>
            <a:ext cx="4054128" cy="718145"/>
          </a:xfrm>
          <a:prstGeom prst="borderCallout2">
            <a:avLst>
              <a:gd name="adj1" fmla="val 117017"/>
              <a:gd name="adj2" fmla="val 10941"/>
              <a:gd name="adj3" fmla="val 163564"/>
              <a:gd name="adj4" fmla="val 4247"/>
              <a:gd name="adj5" fmla="val 364393"/>
              <a:gd name="adj6" fmla="val -483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ติดตั้งระบบเก็บก๊าซ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82120" y="3580656"/>
            <a:ext cx="0" cy="216024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3982120" y="3580656"/>
            <a:ext cx="504056" cy="504056"/>
            <a:chOff x="3982120" y="3580656"/>
            <a:chExt cx="504056" cy="504056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486176" y="3868688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982120" y="3580656"/>
              <a:ext cx="504056" cy="28803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0" name="Group 19"/>
          <p:cNvGrpSpPr/>
          <p:nvPr/>
        </p:nvGrpSpPr>
        <p:grpSpPr>
          <a:xfrm>
            <a:off x="1821880" y="3292624"/>
            <a:ext cx="2160240" cy="504056"/>
            <a:chOff x="1821880" y="3292624"/>
            <a:chExt cx="2160240" cy="5040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982120" y="3580656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622080" y="3436640"/>
              <a:ext cx="360040" cy="144016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57984" y="3436640"/>
              <a:ext cx="864096" cy="28803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821880" y="3292624"/>
              <a:ext cx="936104" cy="432048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__Lanna Green Energy\__LandFill Design\แก้ไข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838104" y="3436640"/>
            <a:ext cx="360040" cy="432048"/>
            <a:chOff x="3838104" y="3436640"/>
            <a:chExt cx="360040" cy="43204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198144" y="3652664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838104" y="3436640"/>
              <a:ext cx="36004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" name="Group 9"/>
          <p:cNvGrpSpPr/>
          <p:nvPr/>
        </p:nvGrpSpPr>
        <p:grpSpPr>
          <a:xfrm>
            <a:off x="1677864" y="3148608"/>
            <a:ext cx="2160240" cy="504056"/>
            <a:chOff x="1821880" y="3292624"/>
            <a:chExt cx="2160240" cy="50405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982120" y="3580656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622080" y="3436640"/>
              <a:ext cx="360040" cy="144016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757984" y="3436640"/>
              <a:ext cx="864096" cy="28803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821880" y="3292624"/>
              <a:ext cx="936104" cy="432048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8" name="Group 17"/>
          <p:cNvGrpSpPr/>
          <p:nvPr/>
        </p:nvGrpSpPr>
        <p:grpSpPr>
          <a:xfrm>
            <a:off x="4198144" y="3652664"/>
            <a:ext cx="360040" cy="432048"/>
            <a:chOff x="3838104" y="3436640"/>
            <a:chExt cx="360040" cy="43204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198144" y="3652664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838104" y="3436640"/>
              <a:ext cx="36004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4558184" y="3868688"/>
            <a:ext cx="360040" cy="432048"/>
            <a:chOff x="3838104" y="3436640"/>
            <a:chExt cx="360040" cy="43204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198144" y="3652664"/>
              <a:ext cx="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838104" y="3436640"/>
              <a:ext cx="360040" cy="2160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" name="Line Callout 2 26"/>
          <p:cNvSpPr/>
          <p:nvPr/>
        </p:nvSpPr>
        <p:spPr>
          <a:xfrm>
            <a:off x="8590632" y="7880231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9104"/>
              <a:gd name="adj6" fmla="val -3370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ทำก้นหลุมเพิ่ม</a:t>
            </a:r>
            <a:endParaRPr lang="th-TH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8590632" y="939779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6148"/>
              <a:gd name="adj6" fmla="val -38097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22" name="Line Callout 2 21"/>
          <p:cNvSpPr/>
          <p:nvPr/>
        </p:nvSpPr>
        <p:spPr>
          <a:xfrm flipH="1">
            <a:off x="0" y="1011788"/>
            <a:ext cx="4054128" cy="718145"/>
          </a:xfrm>
          <a:prstGeom prst="borderCallout2">
            <a:avLst>
              <a:gd name="adj1" fmla="val 117017"/>
              <a:gd name="adj2" fmla="val 10941"/>
              <a:gd name="adj3" fmla="val 163564"/>
              <a:gd name="adj4" fmla="val 4247"/>
              <a:gd name="adj5" fmla="val 364393"/>
              <a:gd name="adj6" fmla="val -483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ติดตั้งระบบเก็บก๊าซ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Lanna Green Energy\__LandFill Design\แก้ไข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873967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260"/>
              <a:gd name="adj6" fmla="val -35995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เตรียมพื้นหลุม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__Lanna Green Energy\__LandFill Design\แก้ไข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69752" y="2356520"/>
            <a:ext cx="7409019" cy="3523642"/>
            <a:chOff x="669752" y="2356520"/>
            <a:chExt cx="7409019" cy="352364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821880" y="2500536"/>
              <a:ext cx="648072" cy="360040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669752" y="2356520"/>
              <a:ext cx="1152128" cy="504056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2469952" y="2500536"/>
              <a:ext cx="342657" cy="181808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803872" y="2673862"/>
              <a:ext cx="5274899" cy="301521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9" name="Group 48"/>
            <p:cNvGrpSpPr/>
            <p:nvPr/>
          </p:nvGrpSpPr>
          <p:grpSpPr>
            <a:xfrm>
              <a:off x="2808205" y="2678195"/>
              <a:ext cx="2238680" cy="1496643"/>
              <a:chOff x="2808205" y="2678195"/>
              <a:chExt cx="2238680" cy="1496643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 flipV="1">
                <a:off x="2808205" y="2678195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3081489" y="2807009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312926" y="2972677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569484" y="3103176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809331" y="3252118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4067238" y="3384421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4300024" y="3526772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4543111" y="3672761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4783015" y="3796607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5045498" y="3965817"/>
                <a:ext cx="1387" cy="209021"/>
              </a:xfrm>
              <a:prstGeom prst="line">
                <a:avLst/>
              </a:prstGeom>
              <a:noFill/>
              <a:ln w="50800" cap="flat">
                <a:solidFill>
                  <a:srgbClr val="FF006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 flipH="1" flipV="1">
              <a:off x="5311258" y="4108279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584542" y="4237093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5815979" y="440276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072537" y="453326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312384" y="4682202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570291" y="481450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6803077" y="4956856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7046164" y="510284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286068" y="522669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548551" y="539590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7798543" y="552146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8061570" y="567114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4" name="Line Callout 2 33"/>
          <p:cNvSpPr/>
          <p:nvPr/>
        </p:nvSpPr>
        <p:spPr>
          <a:xfrm flipH="1">
            <a:off x="2641280" y="8668046"/>
            <a:ext cx="4089573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9162"/>
              <a:gd name="adj6" fmla="val -5787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ฝังกลบขยะตามแนวลาด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  <p:sp>
        <p:nvSpPr>
          <p:cNvPr id="35" name="Line Callout 2 34"/>
          <p:cNvSpPr/>
          <p:nvPr/>
        </p:nvSpPr>
        <p:spPr>
          <a:xfrm flipH="1">
            <a:off x="0" y="1011788"/>
            <a:ext cx="4054128" cy="718145"/>
          </a:xfrm>
          <a:prstGeom prst="borderCallout2">
            <a:avLst>
              <a:gd name="adj1" fmla="val 117017"/>
              <a:gd name="adj2" fmla="val 10941"/>
              <a:gd name="adj3" fmla="val 163564"/>
              <a:gd name="adj4" fmla="val 4247"/>
              <a:gd name="adj5" fmla="val 364393"/>
              <a:gd name="adj6" fmla="val -483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ติดตั้งระบบเก็บก๊าซ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__Lanna Green Energy\__LandFill Design\แก้ไข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3982120" y="3292624"/>
            <a:ext cx="5057763" cy="3626187"/>
            <a:chOff x="3982120" y="3292624"/>
            <a:chExt cx="5057763" cy="362618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8662640" y="6172944"/>
              <a:ext cx="334751" cy="17758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7008767" y="6334363"/>
              <a:ext cx="1080120" cy="57606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3982120" y="3292624"/>
              <a:ext cx="5057763" cy="2898256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274036" y="347448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530594" y="3604979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770441" y="375392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028348" y="3886224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261134" y="402857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504221" y="4174564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744125" y="429841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006608" y="446762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72368" y="4610082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6545652" y="4738896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777089" y="4904564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033647" y="5035063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273494" y="518400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531401" y="5316308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764187" y="5458659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8007274" y="5604648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8247178" y="5728494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509661" y="5897704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8759653" y="6023268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9022680" y="6172944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376919" y="6550387"/>
              <a:ext cx="288032" cy="3684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8664951" y="6334363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88887" y="6910427"/>
              <a:ext cx="288032" cy="0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095692" y="3352756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5" name="Line Callout 2 34"/>
          <p:cNvSpPr/>
          <p:nvPr/>
        </p:nvSpPr>
        <p:spPr>
          <a:xfrm flipH="1">
            <a:off x="0" y="917908"/>
            <a:ext cx="4054128" cy="718145"/>
          </a:xfrm>
          <a:prstGeom prst="borderCallout2">
            <a:avLst>
              <a:gd name="adj1" fmla="val 127896"/>
              <a:gd name="adj2" fmla="val 54247"/>
              <a:gd name="adj3" fmla="val 173786"/>
              <a:gd name="adj4" fmla="val 35557"/>
              <a:gd name="adj5" fmla="val 304467"/>
              <a:gd name="adj6" fmla="val 18113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ขุดร่อนขยะ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  <p:sp>
        <p:nvSpPr>
          <p:cNvPr id="36" name="Line Callout 2 35"/>
          <p:cNvSpPr/>
          <p:nvPr/>
        </p:nvSpPr>
        <p:spPr>
          <a:xfrm flipH="1">
            <a:off x="2984948" y="8701437"/>
            <a:ext cx="4089573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9162"/>
              <a:gd name="adj6" fmla="val -57878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ปิดหลุมฝังกลบขยะ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__Lanna Green Energy\__LandFill Design\แก้ไข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4520269" y="3619933"/>
            <a:ext cx="4553708" cy="3338155"/>
            <a:chOff x="4520269" y="3619933"/>
            <a:chExt cx="4553708" cy="3338155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8696733" y="6212221"/>
              <a:ext cx="334751" cy="17758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7042860" y="6373640"/>
              <a:ext cx="1080120" cy="57606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4520269" y="3619933"/>
              <a:ext cx="4553708" cy="26102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564687" y="3644256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804534" y="3793198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062441" y="392550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295227" y="4067852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538314" y="421384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778218" y="4337687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040701" y="4506897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306461" y="4649359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6579745" y="4778173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811182" y="494384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067740" y="507434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307587" y="5223282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565494" y="535558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798280" y="5497936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8041367" y="564392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8281271" y="576777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543754" y="593698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8793746" y="606254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9056773" y="621222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411012" y="6589664"/>
              <a:ext cx="288032" cy="3684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8699044" y="637364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122980" y="6949704"/>
              <a:ext cx="288032" cy="0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50472" cy="1204392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/>
              <a:t>SSLTES Construction Steps</a:t>
            </a:r>
            <a:endParaRPr lang="th-TH" sz="2800" b="1" dirty="0"/>
          </a:p>
        </p:txBody>
      </p:sp>
      <p:sp>
        <p:nvSpPr>
          <p:cNvPr id="35" name="Line Callout 2 34"/>
          <p:cNvSpPr/>
          <p:nvPr/>
        </p:nvSpPr>
        <p:spPr>
          <a:xfrm flipH="1">
            <a:off x="0" y="917908"/>
            <a:ext cx="4054128" cy="718145"/>
          </a:xfrm>
          <a:prstGeom prst="borderCallout2">
            <a:avLst>
              <a:gd name="adj1" fmla="val 127896"/>
              <a:gd name="adj2" fmla="val 54247"/>
              <a:gd name="adj3" fmla="val 128352"/>
              <a:gd name="adj4" fmla="val 38846"/>
              <a:gd name="adj5" fmla="val 186818"/>
              <a:gd name="adj6" fmla="val 14886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เริ่มฝังกลบขยะใหม่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__Lanna Green Energy\__LandFill Design\แก้ไข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4990232" y="3868688"/>
            <a:ext cx="4083745" cy="3089400"/>
            <a:chOff x="4990232" y="3868688"/>
            <a:chExt cx="4083745" cy="308940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8696733" y="6212221"/>
              <a:ext cx="334751" cy="177582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7042860" y="6373640"/>
              <a:ext cx="1080120" cy="57606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4990232" y="3868688"/>
              <a:ext cx="4083745" cy="2361469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062441" y="392550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295227" y="4067852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538314" y="421384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778218" y="4337687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40701" y="4506897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306461" y="4649359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579745" y="4778173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6811182" y="494384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067740" y="507434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307587" y="5223282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565494" y="535558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798280" y="5497936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8041367" y="564392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8281271" y="576777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8543754" y="593698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793746" y="6062545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9056773" y="6212221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411012" y="6589664"/>
              <a:ext cx="288032" cy="368424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8699044" y="6373640"/>
              <a:ext cx="1387" cy="209021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122980" y="6949704"/>
              <a:ext cx="288032" cy="0"/>
            </a:xfrm>
            <a:prstGeom prst="line">
              <a:avLst/>
            </a:prstGeom>
            <a:noFill/>
            <a:ln w="50800" cap="flat">
              <a:solidFill>
                <a:srgbClr val="FF0066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32" name="Straight Connector 31"/>
          <p:cNvCxnSpPr/>
          <p:nvPr/>
        </p:nvCxnSpPr>
        <p:spPr>
          <a:xfrm flipH="1" flipV="1">
            <a:off x="2469952" y="2500536"/>
            <a:ext cx="334752" cy="144016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29792" y="2140496"/>
            <a:ext cx="1080120" cy="576064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469952" y="2500536"/>
            <a:ext cx="1388" cy="209022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829992" y="2644552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/>
          <p:cNvCxnSpPr/>
          <p:nvPr/>
        </p:nvCxnSpPr>
        <p:spPr>
          <a:xfrm flipH="1">
            <a:off x="2109912" y="2716560"/>
            <a:ext cx="360040" cy="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Line Callout 2 61"/>
          <p:cNvSpPr/>
          <p:nvPr/>
        </p:nvSpPr>
        <p:spPr>
          <a:xfrm flipH="1">
            <a:off x="6812569" y="991855"/>
            <a:ext cx="4550533" cy="718145"/>
          </a:xfrm>
          <a:prstGeom prst="borderCallout2">
            <a:avLst>
              <a:gd name="adj1" fmla="val 127896"/>
              <a:gd name="adj2" fmla="val 54247"/>
              <a:gd name="adj3" fmla="val 213218"/>
              <a:gd name="adj4" fmla="val 61401"/>
              <a:gd name="adj5" fmla="val 367263"/>
              <a:gd name="adj6" fmla="val 11591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มีครบขั้นตอนหมุนเวียนไป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__Lanna Green Energy\__LandFill Design\แก้ไข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3024165" cy="6037927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 flipV="1">
            <a:off x="2469954" y="2500538"/>
            <a:ext cx="1119552" cy="602585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20466" y="2677997"/>
            <a:ext cx="1386" cy="20902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092163" y="2830075"/>
            <a:ext cx="1386" cy="20902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335250" y="2946881"/>
            <a:ext cx="1386" cy="20902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70291" y="3080454"/>
            <a:ext cx="1386" cy="20902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029792" y="2140496"/>
            <a:ext cx="1080120" cy="576064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469952" y="2500536"/>
            <a:ext cx="1388" cy="209022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 flipH="1">
            <a:off x="2109912" y="2716560"/>
            <a:ext cx="360040" cy="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/>
          <p:cNvCxnSpPr/>
          <p:nvPr/>
        </p:nvCxnSpPr>
        <p:spPr>
          <a:xfrm flipH="1">
            <a:off x="8737554" y="6187960"/>
            <a:ext cx="334751" cy="177582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083681" y="6349379"/>
            <a:ext cx="1080120" cy="576064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996247" y="4433455"/>
            <a:ext cx="3118552" cy="1772442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81522" y="4482636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347282" y="4625098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6620566" y="4753912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6852003" y="4919580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108561" y="5050079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348408" y="5199021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606315" y="5331324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7839101" y="5473675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8082188" y="5619664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8322092" y="5743510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584575" y="5912720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834567" y="6038284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9097594" y="6187960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 flipH="1">
            <a:off x="8451833" y="6565403"/>
            <a:ext cx="288032" cy="368424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8739865" y="6349379"/>
            <a:ext cx="1387" cy="209021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 flipH="1">
            <a:off x="8163801" y="6925443"/>
            <a:ext cx="288032" cy="0"/>
          </a:xfrm>
          <a:prstGeom prst="line">
            <a:avLst/>
          </a:prstGeom>
          <a:noFill/>
          <a:ln w="50800" cap="flat">
            <a:solidFill>
              <a:srgbClr val="FF006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Line Callout 2 32"/>
          <p:cNvSpPr/>
          <p:nvPr/>
        </p:nvSpPr>
        <p:spPr>
          <a:xfrm flipH="1">
            <a:off x="6812569" y="991855"/>
            <a:ext cx="4550533" cy="718145"/>
          </a:xfrm>
          <a:prstGeom prst="borderCallout2">
            <a:avLst>
              <a:gd name="adj1" fmla="val 127896"/>
              <a:gd name="adj2" fmla="val 54247"/>
              <a:gd name="adj3" fmla="val 213218"/>
              <a:gd name="adj4" fmla="val 61401"/>
              <a:gd name="adj5" fmla="val 367263"/>
              <a:gd name="adj6" fmla="val 115912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มีครบขั้นตอนหมุนเวียนไป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__Lanna Green Energy\__LandFill Design\แก้ไข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260"/>
              <a:gd name="adj6" fmla="val -35995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ติดตั้งท่อระบายน้ำชะขยะ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_Lanna Green Energy\__LandFill Design\แก้ไข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802"/>
              <a:gd name="adj6" fmla="val -41914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ทำคัดดิน</a:t>
            </a:r>
            <a:endParaRPr lang="en-US" sz="4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_Lanna Green Energy\__LandFill Design\แก้ไข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862835"/>
            <a:ext cx="4414168" cy="8720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260"/>
              <a:gd name="adj6" fmla="val -35995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5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ปู </a:t>
            </a: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HDPE</a:t>
            </a:r>
            <a:endParaRPr lang="en-US" sz="5000" b="1" dirty="0">
              <a:solidFill>
                <a:schemeClr val="bg1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__Lanna Green Energy\__LandFill Design\แก้ไข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1393"/>
              <a:gd name="adj6" fmla="val -52060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ท่อระบายน้ำชะขยะ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__Lanna Green Energy\__LandFill Design\แก้ไข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0923"/>
              <a:gd name="adj6" fmla="val -52060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  <a:sym typeface="Gill Sans Light"/>
              </a:rPr>
              <a:t>ถมหินกันท่ออุดตัน</a:t>
            </a:r>
            <a:endParaRPr kumimoji="0" lang="th-TH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  <a:sym typeface="Gill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__Lanna Green Energy\__LandFill Design\แก้ไข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000"/>
            <a:ext cx="12954000" cy="6202680"/>
          </a:xfrm>
          <a:prstGeom prst="rect">
            <a:avLst/>
          </a:prstGeom>
          <a:noFill/>
        </p:spPr>
      </p:pic>
      <p:sp>
        <p:nvSpPr>
          <p:cNvPr id="3" name="Line Callout 2 2"/>
          <p:cNvSpPr/>
          <p:nvPr/>
        </p:nvSpPr>
        <p:spPr>
          <a:xfrm>
            <a:off x="8590632" y="939780"/>
            <a:ext cx="4414168" cy="718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3953"/>
              <a:gd name="adj6" fmla="val -32079"/>
            </a:avLst>
          </a:prstGeom>
          <a:solidFill>
            <a:srgbClr val="92D05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Gill Sans Light"/>
              </a:rPr>
              <a:t>ถมหินกันท่ออุดตัน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supermarket"/>
            <a:ea typeface="supermarket"/>
            <a:cs typeface="supermarket"/>
            <a:sym typeface="supermarke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supermarket"/>
            <a:ea typeface="supermarket"/>
            <a:cs typeface="supermarket"/>
            <a:sym typeface="supermarke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304</Words>
  <Application>Microsoft Office PowerPoint</Application>
  <PresentationFormat>Custom</PresentationFormat>
  <Paragraphs>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Avenir Roman</vt:lpstr>
      <vt:lpstr>Gill Sans Light</vt:lpstr>
      <vt:lpstr>supermarket</vt:lpstr>
      <vt:lpstr>TH Niramit AS</vt:lpstr>
      <vt:lpstr>Showroom</vt:lpstr>
      <vt:lpstr>การออกแบบหลุมการฝังกลบขยะให้เหมาะสมเพื่อ - การรวบรวมก๊าซชีวภาพมาใช้ประโยชน์ - การขุดขยะมาใช้ประโยชน์  และ หมุนเวียนพื้นที่ฝังกลบขยะ   ประยุทธ์ ถนอมบุญ  LGE.PRAYUTH@GMAIL.COM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SSLTES Construction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Prayuth  Tanomboon</dc:creator>
  <cp:lastModifiedBy>Prayuth Tanomboon</cp:lastModifiedBy>
  <cp:revision>155</cp:revision>
  <dcterms:modified xsi:type="dcterms:W3CDTF">2019-08-30T03:21:10Z</dcterms:modified>
</cp:coreProperties>
</file>